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63" r:id="rId4"/>
    <p:sldId id="281" r:id="rId5"/>
    <p:sldId id="276" r:id="rId6"/>
    <p:sldId id="274" r:id="rId7"/>
    <p:sldId id="280" r:id="rId8"/>
    <p:sldId id="278" r:id="rId9"/>
    <p:sldId id="279" r:id="rId10"/>
    <p:sldId id="269" r:id="rId11"/>
  </p:sldIdLst>
  <p:sldSz cx="18288000" cy="10287000"/>
  <p:notesSz cx="6858000" cy="9144000"/>
  <p:embeddedFontLst>
    <p:embeddedFont>
      <p:font typeface="Aileron Heavy Bold" panose="020B0604020202020204" charset="0"/>
      <p:regular r:id="rId13"/>
    </p:embeddedFont>
    <p:embeddedFont>
      <p:font typeface="Aileron Regular" panose="020B0604020202020204" charset="0"/>
      <p:regular r:id="rId14"/>
    </p:embeddedFont>
    <p:embeddedFont>
      <p:font typeface="Aileron Regular Bold" panose="020B0604020202020204" charset="0"/>
      <p:regular r:id="rId15"/>
    </p:embeddedFont>
    <p:embeddedFont>
      <p:font typeface="Calibri" panose="020F050202020403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63B"/>
    <a:srgbClr val="F59736"/>
    <a:srgbClr val="F79938"/>
    <a:srgbClr val="FDECDB"/>
    <a:srgbClr val="FBD7B3"/>
    <a:srgbClr val="F9BE83"/>
    <a:srgbClr val="F7AE65"/>
    <a:srgbClr val="0E783C"/>
    <a:srgbClr val="B9B9B9"/>
    <a:srgbClr val="76B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22" autoAdjust="0"/>
  </p:normalViewPr>
  <p:slideViewPr>
    <p:cSldViewPr>
      <p:cViewPr varScale="1">
        <p:scale>
          <a:sx n="46" d="100"/>
          <a:sy n="46" d="100"/>
        </p:scale>
        <p:origin x="79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C3AAB-25D6-428C-A435-39084860420F}" type="datetimeFigureOut">
              <a:rPr lang="en-IN" smtClean="0"/>
              <a:pPr/>
              <a:t>22-03-2020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99022-46FE-4DC5-913F-670D8B3DA2A6}" type="slidenum">
              <a:rPr lang="en-IN" smtClean="0"/>
              <a:pPr/>
              <a:t>‹#›</a:t>
            </a:fld>
            <a:endParaRPr lang="en-IN"/>
          </a:p>
        </p:txBody>
      </p:sp>
    </p:spTree>
    <p:extLst>
      <p:ext uri="{BB962C8B-B14F-4D97-AF65-F5344CB8AC3E}">
        <p14:creationId xmlns:p14="http://schemas.microsoft.com/office/powerpoint/2010/main" val="3167479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799022-46FE-4DC5-913F-670D8B3DA2A6}" type="slidenum">
              <a:rPr lang="en-IN" smtClean="0"/>
              <a:pPr/>
              <a:t>4</a:t>
            </a:fld>
            <a:endParaRPr lang="en-IN"/>
          </a:p>
        </p:txBody>
      </p:sp>
    </p:spTree>
    <p:extLst>
      <p:ext uri="{BB962C8B-B14F-4D97-AF65-F5344CB8AC3E}">
        <p14:creationId xmlns:p14="http://schemas.microsoft.com/office/powerpoint/2010/main" val="158994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799022-46FE-4DC5-913F-670D8B3DA2A6}" type="slidenum">
              <a:rPr lang="en-IN" smtClean="0"/>
              <a:pPr/>
              <a:t>5</a:t>
            </a:fld>
            <a:endParaRPr lang="en-IN"/>
          </a:p>
        </p:txBody>
      </p:sp>
    </p:spTree>
    <p:extLst>
      <p:ext uri="{BB962C8B-B14F-4D97-AF65-F5344CB8AC3E}">
        <p14:creationId xmlns:p14="http://schemas.microsoft.com/office/powerpoint/2010/main" val="279565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jpe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42.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9.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6.png"/><Relationship Id="rId7"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AutoShape 10"/>
          <p:cNvSpPr/>
          <p:nvPr/>
        </p:nvSpPr>
        <p:spPr>
          <a:xfrm>
            <a:off x="16694791" y="0"/>
            <a:ext cx="1593209" cy="10287000"/>
          </a:xfrm>
          <a:prstGeom prst="rect">
            <a:avLst/>
          </a:prstGeom>
          <a:solidFill>
            <a:srgbClr val="F59736"/>
          </a:solidFill>
        </p:spPr>
      </p:sp>
      <p:grpSp>
        <p:nvGrpSpPr>
          <p:cNvPr id="2" name="Group 2"/>
          <p:cNvGrpSpPr/>
          <p:nvPr/>
        </p:nvGrpSpPr>
        <p:grpSpPr>
          <a:xfrm>
            <a:off x="2862050" y="8646861"/>
            <a:ext cx="988756" cy="274570"/>
            <a:chOff x="0" y="0"/>
            <a:chExt cx="1318340" cy="366093"/>
          </a:xfrm>
        </p:grpSpPr>
        <p:grpSp>
          <p:nvGrpSpPr>
            <p:cNvPr id="3" name="Group 3"/>
            <p:cNvGrpSpPr>
              <a:grpSpLocks noChangeAspect="1"/>
            </p:cNvGrpSpPr>
            <p:nvPr/>
          </p:nvGrpSpPr>
          <p:grpSpPr>
            <a:xfrm rot="-5400000">
              <a:off x="-59972" y="59972"/>
              <a:ext cx="366093" cy="246150"/>
              <a:chOff x="0" y="0"/>
              <a:chExt cx="1930400" cy="1297940"/>
            </a:xfrm>
          </p:grpSpPr>
          <p:sp>
            <p:nvSpPr>
              <p:cNvPr id="4" name="Freeform 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69836"/>
              </a:solidFill>
            </p:spPr>
          </p:sp>
        </p:grpSp>
        <p:grpSp>
          <p:nvGrpSpPr>
            <p:cNvPr id="5" name="Group 5"/>
            <p:cNvGrpSpPr>
              <a:grpSpLocks noChangeAspect="1"/>
            </p:cNvGrpSpPr>
            <p:nvPr/>
          </p:nvGrpSpPr>
          <p:grpSpPr>
            <a:xfrm rot="-5400000">
              <a:off x="476124" y="59972"/>
              <a:ext cx="366093" cy="246150"/>
              <a:chOff x="0" y="7"/>
              <a:chExt cx="1930400" cy="1297940"/>
            </a:xfrm>
          </p:grpSpPr>
          <p:sp>
            <p:nvSpPr>
              <p:cNvPr id="6" name="Freeform 6"/>
              <p:cNvSpPr/>
              <p:nvPr/>
            </p:nvSpPr>
            <p:spPr>
              <a:xfrm>
                <a:off x="0" y="7"/>
                <a:ext cx="1930400" cy="1297940"/>
              </a:xfrm>
              <a:custGeom>
                <a:avLst/>
                <a:gdLst/>
                <a:ahLst/>
                <a:cxnLst/>
                <a:rect l="l" t="t" r="r" b="b"/>
                <a:pathLst>
                  <a:path w="1930400" h="1297940">
                    <a:moveTo>
                      <a:pt x="0" y="0"/>
                    </a:moveTo>
                    <a:lnTo>
                      <a:pt x="965200" y="1297940"/>
                    </a:lnTo>
                    <a:lnTo>
                      <a:pt x="1930400" y="0"/>
                    </a:lnTo>
                    <a:close/>
                  </a:path>
                </a:pathLst>
              </a:custGeom>
              <a:solidFill>
                <a:schemeClr val="tx2">
                  <a:lumMod val="60000"/>
                  <a:lumOff val="40000"/>
                </a:schemeClr>
              </a:solidFill>
            </p:spPr>
          </p:sp>
        </p:grpSp>
        <p:grpSp>
          <p:nvGrpSpPr>
            <p:cNvPr id="7" name="Group 7"/>
            <p:cNvGrpSpPr>
              <a:grpSpLocks noChangeAspect="1"/>
            </p:cNvGrpSpPr>
            <p:nvPr/>
          </p:nvGrpSpPr>
          <p:grpSpPr>
            <a:xfrm rot="-5400000">
              <a:off x="1012218" y="59972"/>
              <a:ext cx="366093" cy="246150"/>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E783C"/>
              </a:solidFill>
            </p:spPr>
          </p:sp>
        </p:grpSp>
      </p:grpSp>
      <p:grpSp>
        <p:nvGrpSpPr>
          <p:cNvPr id="14" name="Group 14"/>
          <p:cNvGrpSpPr/>
          <p:nvPr/>
        </p:nvGrpSpPr>
        <p:grpSpPr>
          <a:xfrm>
            <a:off x="0" y="140709"/>
            <a:ext cx="16694791" cy="178255"/>
            <a:chOff x="0" y="0"/>
            <a:chExt cx="53524916" cy="571500"/>
          </a:xfrm>
        </p:grpSpPr>
        <p:sp>
          <p:nvSpPr>
            <p:cNvPr id="15" name="Freeform 15"/>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sp>
        <p:nvSpPr>
          <p:cNvPr id="21" name="TextBox 21"/>
          <p:cNvSpPr txBox="1"/>
          <p:nvPr/>
        </p:nvSpPr>
        <p:spPr>
          <a:xfrm>
            <a:off x="843046" y="4523878"/>
            <a:ext cx="5276618" cy="1661993"/>
          </a:xfrm>
          <a:prstGeom prst="rect">
            <a:avLst/>
          </a:prstGeom>
        </p:spPr>
        <p:txBody>
          <a:bodyPr wrap="square" lIns="0" tIns="0" rIns="0" bIns="0" rtlCol="0" anchor="t">
            <a:spAutoFit/>
          </a:bodyPr>
          <a:lstStyle/>
          <a:p>
            <a:r>
              <a:rPr lang="en-US" sz="5400" b="1" spc="-109" dirty="0">
                <a:latin typeface="Aileron Heavy Bold"/>
              </a:rPr>
              <a:t>Let’s talk about women’s safety.</a:t>
            </a:r>
          </a:p>
        </p:txBody>
      </p:sp>
      <p:grpSp>
        <p:nvGrpSpPr>
          <p:cNvPr id="34" name="Group 11">
            <a:extLst>
              <a:ext uri="{FF2B5EF4-FFF2-40B4-BE49-F238E27FC236}">
                <a16:creationId xmlns:a16="http://schemas.microsoft.com/office/drawing/2014/main" id="{9817A254-72A0-4051-8199-BB50698051C5}"/>
              </a:ext>
            </a:extLst>
          </p:cNvPr>
          <p:cNvGrpSpPr/>
          <p:nvPr/>
        </p:nvGrpSpPr>
        <p:grpSpPr>
          <a:xfrm>
            <a:off x="5443412" y="426549"/>
            <a:ext cx="8278662" cy="1427917"/>
            <a:chOff x="0" y="-57150"/>
            <a:chExt cx="7907122" cy="1903891"/>
          </a:xfrm>
        </p:grpSpPr>
        <p:sp>
          <p:nvSpPr>
            <p:cNvPr id="35" name="TextBox 12">
              <a:extLst>
                <a:ext uri="{FF2B5EF4-FFF2-40B4-BE49-F238E27FC236}">
                  <a16:creationId xmlns:a16="http://schemas.microsoft.com/office/drawing/2014/main" id="{CDEAF1DF-29AC-4997-B5FA-A06073056171}"/>
                </a:ext>
              </a:extLst>
            </p:cNvPr>
            <p:cNvSpPr txBox="1"/>
            <p:nvPr/>
          </p:nvSpPr>
          <p:spPr>
            <a:xfrm>
              <a:off x="0" y="-57150"/>
              <a:ext cx="7907122" cy="1067431"/>
            </a:xfrm>
            <a:prstGeom prst="rect">
              <a:avLst/>
            </a:prstGeom>
          </p:spPr>
          <p:txBody>
            <a:bodyPr lIns="0" tIns="0" rIns="0" bIns="0" rtlCol="0" anchor="t">
              <a:spAutoFit/>
            </a:bodyPr>
            <a:lstStyle/>
            <a:p>
              <a:pPr marL="0" lvl="0" indent="0" algn="ctr">
                <a:lnSpc>
                  <a:spcPts val="6500"/>
                </a:lnSpc>
                <a:spcBef>
                  <a:spcPct val="0"/>
                </a:spcBef>
              </a:pPr>
              <a:r>
                <a:rPr lang="en-US" sz="5000" u="none" spc="-50" dirty="0">
                  <a:solidFill>
                    <a:srgbClr val="F59736"/>
                  </a:solidFill>
                  <a:latin typeface="Aileron Regular Bold"/>
                </a:rPr>
                <a:t>Problem Statement by :</a:t>
              </a:r>
            </a:p>
          </p:txBody>
        </p:sp>
        <p:sp>
          <p:nvSpPr>
            <p:cNvPr id="36" name="TextBox 13">
              <a:extLst>
                <a:ext uri="{FF2B5EF4-FFF2-40B4-BE49-F238E27FC236}">
                  <a16:creationId xmlns:a16="http://schemas.microsoft.com/office/drawing/2014/main" id="{85D44F28-457B-43AE-919F-CF9C4626DB7A}"/>
                </a:ext>
              </a:extLst>
            </p:cNvPr>
            <p:cNvSpPr txBox="1"/>
            <p:nvPr/>
          </p:nvSpPr>
          <p:spPr>
            <a:xfrm>
              <a:off x="0" y="1212037"/>
              <a:ext cx="7907122" cy="634704"/>
            </a:xfrm>
            <a:prstGeom prst="rect">
              <a:avLst/>
            </a:prstGeom>
          </p:spPr>
          <p:txBody>
            <a:bodyPr lIns="0" tIns="0" rIns="0" bIns="0" rtlCol="0" anchor="t">
              <a:spAutoFit/>
            </a:bodyPr>
            <a:lstStyle/>
            <a:p>
              <a:pPr marL="0" lvl="0" indent="0" algn="ctr">
                <a:lnSpc>
                  <a:spcPts val="3550"/>
                </a:lnSpc>
                <a:spcBef>
                  <a:spcPct val="0"/>
                </a:spcBef>
              </a:pPr>
              <a:r>
                <a:rPr lang="en-US" sz="4400" b="1" u="none" dirty="0">
                  <a:solidFill>
                    <a:srgbClr val="0E783C"/>
                  </a:solidFill>
                  <a:latin typeface="Aileron Regular"/>
                </a:rPr>
                <a:t>Government of India</a:t>
              </a:r>
            </a:p>
          </p:txBody>
        </p:sp>
      </p:grpSp>
      <p:pic>
        <p:nvPicPr>
          <p:cNvPr id="22" name="Picture 21">
            <a:extLst>
              <a:ext uri="{FF2B5EF4-FFF2-40B4-BE49-F238E27FC236}">
                <a16:creationId xmlns:a16="http://schemas.microsoft.com/office/drawing/2014/main" id="{B5E3D1CA-C90F-4DF4-A140-184D49F1F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55289" y="214482"/>
            <a:ext cx="1472212" cy="2301903"/>
          </a:xfrm>
          <a:prstGeom prst="rect">
            <a:avLst/>
          </a:prstGeom>
        </p:spPr>
      </p:pic>
      <p:sp>
        <p:nvSpPr>
          <p:cNvPr id="37" name="TextBox 12">
            <a:extLst>
              <a:ext uri="{FF2B5EF4-FFF2-40B4-BE49-F238E27FC236}">
                <a16:creationId xmlns:a16="http://schemas.microsoft.com/office/drawing/2014/main" id="{E5B4F3B3-0002-40E1-8FA4-64DFAD62C8E8}"/>
              </a:ext>
            </a:extLst>
          </p:cNvPr>
          <p:cNvSpPr txBox="1"/>
          <p:nvPr/>
        </p:nvSpPr>
        <p:spPr>
          <a:xfrm>
            <a:off x="5327576" y="2020126"/>
            <a:ext cx="8510334" cy="731354"/>
          </a:xfrm>
          <a:prstGeom prst="rect">
            <a:avLst/>
          </a:prstGeom>
        </p:spPr>
        <p:txBody>
          <a:bodyPr wrap="square" lIns="0" tIns="0" rIns="0" bIns="0" rtlCol="0" anchor="t">
            <a:spAutoFit/>
          </a:bodyPr>
          <a:lstStyle/>
          <a:p>
            <a:pPr marL="0" lvl="0" indent="0" algn="ctr">
              <a:lnSpc>
                <a:spcPts val="6500"/>
              </a:lnSpc>
              <a:spcBef>
                <a:spcPct val="0"/>
              </a:spcBef>
            </a:pPr>
            <a:r>
              <a:rPr lang="en-US" sz="3600" u="none" spc="-50" dirty="0">
                <a:latin typeface="Aileron Regular Bold"/>
              </a:rPr>
              <a:t>Use case for Upcoming 5G Technology</a:t>
            </a:r>
          </a:p>
        </p:txBody>
      </p:sp>
      <p:grpSp>
        <p:nvGrpSpPr>
          <p:cNvPr id="25" name="Group 11">
            <a:extLst>
              <a:ext uri="{FF2B5EF4-FFF2-40B4-BE49-F238E27FC236}">
                <a16:creationId xmlns:a16="http://schemas.microsoft.com/office/drawing/2014/main" id="{908E15CE-08A5-4E82-A98F-461CB9EF5751}"/>
              </a:ext>
            </a:extLst>
          </p:cNvPr>
          <p:cNvGrpSpPr/>
          <p:nvPr/>
        </p:nvGrpSpPr>
        <p:grpSpPr>
          <a:xfrm>
            <a:off x="2862051" y="8383860"/>
            <a:ext cx="5930341" cy="1413556"/>
            <a:chOff x="0" y="-57150"/>
            <a:chExt cx="7907122" cy="1884743"/>
          </a:xfrm>
        </p:grpSpPr>
        <p:sp>
          <p:nvSpPr>
            <p:cNvPr id="26" name="TextBox 12">
              <a:extLst>
                <a:ext uri="{FF2B5EF4-FFF2-40B4-BE49-F238E27FC236}">
                  <a16:creationId xmlns:a16="http://schemas.microsoft.com/office/drawing/2014/main" id="{FE0A34C3-7FA6-4C5B-B394-E763EA85F64F}"/>
                </a:ext>
              </a:extLst>
            </p:cNvPr>
            <p:cNvSpPr txBox="1"/>
            <p:nvPr/>
          </p:nvSpPr>
          <p:spPr>
            <a:xfrm>
              <a:off x="0" y="-57150"/>
              <a:ext cx="7907122" cy="1067431"/>
            </a:xfrm>
            <a:prstGeom prst="rect">
              <a:avLst/>
            </a:prstGeom>
          </p:spPr>
          <p:txBody>
            <a:bodyPr lIns="0" tIns="0" rIns="0" bIns="0" rtlCol="0" anchor="t">
              <a:spAutoFit/>
            </a:bodyPr>
            <a:lstStyle/>
            <a:p>
              <a:pPr marL="0" lvl="0" indent="0" algn="ctr">
                <a:lnSpc>
                  <a:spcPts val="6500"/>
                </a:lnSpc>
                <a:spcBef>
                  <a:spcPct val="0"/>
                </a:spcBef>
              </a:pPr>
              <a:r>
                <a:rPr lang="en-US" sz="5000" u="none" spc="-50" dirty="0">
                  <a:latin typeface="Aileron Regular Bold"/>
                </a:rPr>
                <a:t>Team Name</a:t>
              </a:r>
            </a:p>
          </p:txBody>
        </p:sp>
        <p:sp>
          <p:nvSpPr>
            <p:cNvPr id="27" name="TextBox 13">
              <a:extLst>
                <a:ext uri="{FF2B5EF4-FFF2-40B4-BE49-F238E27FC236}">
                  <a16:creationId xmlns:a16="http://schemas.microsoft.com/office/drawing/2014/main" id="{9D6E615D-0A53-4D0B-87DA-A21F2AC8F939}"/>
                </a:ext>
              </a:extLst>
            </p:cNvPr>
            <p:cNvSpPr txBox="1"/>
            <p:nvPr/>
          </p:nvSpPr>
          <p:spPr>
            <a:xfrm>
              <a:off x="0" y="1212039"/>
              <a:ext cx="7907122" cy="615554"/>
            </a:xfrm>
            <a:prstGeom prst="rect">
              <a:avLst/>
            </a:prstGeom>
          </p:spPr>
          <p:txBody>
            <a:bodyPr lIns="0" tIns="0" rIns="0" bIns="0" rtlCol="0" anchor="t">
              <a:spAutoFit/>
            </a:bodyPr>
            <a:lstStyle/>
            <a:p>
              <a:pPr marL="0" lvl="0" indent="0" algn="ctr">
                <a:lnSpc>
                  <a:spcPts val="3550"/>
                </a:lnSpc>
                <a:spcBef>
                  <a:spcPct val="0"/>
                </a:spcBef>
              </a:pPr>
              <a:r>
                <a:rPr lang="en-US" sz="4000" b="1" u="none" dirty="0">
                  <a:solidFill>
                    <a:srgbClr val="F79938"/>
                  </a:solidFill>
                  <a:latin typeface="Aileron Heavy Bold" panose="020B0604020202020204" charset="0"/>
                  <a:cs typeface="Aileron Heavy Bold" panose="020B0604020202020204" charset="0"/>
                </a:rPr>
                <a:t>Nokia 3310</a:t>
              </a:r>
            </a:p>
          </p:txBody>
        </p:sp>
      </p:grpSp>
      <p:pic>
        <p:nvPicPr>
          <p:cNvPr id="28" name="Picture 5">
            <a:extLst>
              <a:ext uri="{FF2B5EF4-FFF2-40B4-BE49-F238E27FC236}">
                <a16:creationId xmlns:a16="http://schemas.microsoft.com/office/drawing/2014/main" id="{F982F85A-F46B-4040-A0FE-3EB7C46B3EE5}"/>
              </a:ext>
            </a:extLst>
          </p:cNvPr>
          <p:cNvPicPr>
            <a:picLocks noChangeAspect="1"/>
          </p:cNvPicPr>
          <p:nvPr/>
        </p:nvPicPr>
        <p:blipFill rotWithShape="1">
          <a:blip r:embed="rId3"/>
          <a:srcRect r="23147" b="16151"/>
          <a:stretch/>
        </p:blipFill>
        <p:spPr>
          <a:xfrm>
            <a:off x="11829239" y="2983261"/>
            <a:ext cx="6458761" cy="7303740"/>
          </a:xfrm>
          <a:prstGeom prst="rect">
            <a:avLst/>
          </a:prstGeom>
        </p:spPr>
      </p:pic>
      <p:pic>
        <p:nvPicPr>
          <p:cNvPr id="29" name="Picture 4">
            <a:extLst>
              <a:ext uri="{FF2B5EF4-FFF2-40B4-BE49-F238E27FC236}">
                <a16:creationId xmlns:a16="http://schemas.microsoft.com/office/drawing/2014/main" id="{733C371B-1391-44A4-9A46-84DEE6B1E7B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855721" y="4063380"/>
            <a:ext cx="3785223" cy="62115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CF839004-D72F-4B1A-B593-4621A6F5E5D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847856" y="4279404"/>
            <a:ext cx="6014510" cy="51501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373FD441-1E8B-4945-966A-1AA1272872E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1053958" y="3343301"/>
            <a:ext cx="2842570" cy="28425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9BEF6D3-FA2B-45B1-AE56-B3BBF15DB7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488" y="258490"/>
            <a:ext cx="3846965" cy="2552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9"/>
          <p:cNvPicPr>
            <a:picLocks noChangeAspect="1"/>
          </p:cNvPicPr>
          <p:nvPr/>
        </p:nvPicPr>
        <p:blipFill>
          <a:blip r:embed="rId2" cstate="print">
            <a:alphaModFix amt="60000"/>
          </a:blip>
          <a:srcRect/>
          <a:stretch>
            <a:fillRect/>
          </a:stretch>
        </p:blipFill>
        <p:spPr>
          <a:xfrm>
            <a:off x="545599" y="1171403"/>
            <a:ext cx="1862699" cy="1862699"/>
          </a:xfrm>
          <a:prstGeom prst="rect">
            <a:avLst/>
          </a:prstGeom>
        </p:spPr>
      </p:pic>
      <p:grpSp>
        <p:nvGrpSpPr>
          <p:cNvPr id="3" name="Group 3"/>
          <p:cNvGrpSpPr/>
          <p:nvPr/>
        </p:nvGrpSpPr>
        <p:grpSpPr>
          <a:xfrm>
            <a:off x="0" y="164645"/>
            <a:ext cx="16694791" cy="178255"/>
            <a:chOff x="0" y="0"/>
            <a:chExt cx="53524916" cy="571500"/>
          </a:xfrm>
        </p:grpSpPr>
        <p:sp>
          <p:nvSpPr>
            <p:cNvPr id="4" name="Freeform 4"/>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grpSp>
        <p:nvGrpSpPr>
          <p:cNvPr id="6" name="Group 6"/>
          <p:cNvGrpSpPr/>
          <p:nvPr/>
        </p:nvGrpSpPr>
        <p:grpSpPr>
          <a:xfrm rot="-10800000">
            <a:off x="1593209" y="10070645"/>
            <a:ext cx="16694791" cy="178255"/>
            <a:chOff x="0" y="0"/>
            <a:chExt cx="53524916" cy="571500"/>
          </a:xfrm>
        </p:grpSpPr>
        <p:sp>
          <p:nvSpPr>
            <p:cNvPr id="7" name="Freeform 7"/>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pic>
        <p:nvPicPr>
          <p:cNvPr id="8" name="Picture 8"/>
          <p:cNvPicPr>
            <a:picLocks noChangeAspect="1"/>
          </p:cNvPicPr>
          <p:nvPr/>
        </p:nvPicPr>
        <p:blipFill>
          <a:blip r:embed="rId3" cstate="print">
            <a:alphaModFix amt="60000"/>
          </a:blip>
          <a:srcRect/>
          <a:stretch>
            <a:fillRect/>
          </a:stretch>
        </p:blipFill>
        <p:spPr>
          <a:xfrm>
            <a:off x="12334866" y="1006803"/>
            <a:ext cx="2191897" cy="2191897"/>
          </a:xfrm>
          <a:prstGeom prst="rect">
            <a:avLst/>
          </a:prstGeom>
        </p:spPr>
      </p:pic>
      <p:pic>
        <p:nvPicPr>
          <p:cNvPr id="9" name="Picture 9"/>
          <p:cNvPicPr>
            <a:picLocks noChangeAspect="1"/>
          </p:cNvPicPr>
          <p:nvPr/>
        </p:nvPicPr>
        <p:blipFill>
          <a:blip r:embed="rId2" cstate="print">
            <a:alphaModFix amt="60000"/>
          </a:blip>
          <a:srcRect/>
          <a:stretch>
            <a:fillRect/>
          </a:stretch>
        </p:blipFill>
        <p:spPr>
          <a:xfrm>
            <a:off x="12499465" y="1171402"/>
            <a:ext cx="1862699" cy="1862699"/>
          </a:xfrm>
          <a:prstGeom prst="rect">
            <a:avLst/>
          </a:prstGeom>
        </p:spPr>
      </p:pic>
      <p:pic>
        <p:nvPicPr>
          <p:cNvPr id="10" name="Picture 10"/>
          <p:cNvPicPr>
            <a:picLocks noChangeAspect="1"/>
          </p:cNvPicPr>
          <p:nvPr/>
        </p:nvPicPr>
        <p:blipFill>
          <a:blip r:embed="rId3" cstate="print">
            <a:alphaModFix amt="60000"/>
          </a:blip>
          <a:srcRect/>
          <a:stretch>
            <a:fillRect/>
          </a:stretch>
        </p:blipFill>
        <p:spPr>
          <a:xfrm>
            <a:off x="6255679" y="1120500"/>
            <a:ext cx="2191897" cy="2191897"/>
          </a:xfrm>
          <a:prstGeom prst="rect">
            <a:avLst/>
          </a:prstGeom>
        </p:spPr>
      </p:pic>
      <p:pic>
        <p:nvPicPr>
          <p:cNvPr id="11" name="Picture 11"/>
          <p:cNvPicPr>
            <a:picLocks noChangeAspect="1"/>
          </p:cNvPicPr>
          <p:nvPr/>
        </p:nvPicPr>
        <p:blipFill>
          <a:blip r:embed="rId3" cstate="print">
            <a:alphaModFix amt="60000"/>
          </a:blip>
          <a:srcRect/>
          <a:stretch>
            <a:fillRect/>
          </a:stretch>
        </p:blipFill>
        <p:spPr>
          <a:xfrm>
            <a:off x="381000" y="1006803"/>
            <a:ext cx="2191897" cy="2191897"/>
          </a:xfrm>
          <a:prstGeom prst="rect">
            <a:avLst/>
          </a:prstGeom>
        </p:spPr>
      </p:pic>
      <p:grpSp>
        <p:nvGrpSpPr>
          <p:cNvPr id="12" name="Group 12"/>
          <p:cNvGrpSpPr/>
          <p:nvPr/>
        </p:nvGrpSpPr>
        <p:grpSpPr>
          <a:xfrm>
            <a:off x="8770024" y="1558482"/>
            <a:ext cx="2936423" cy="1315932"/>
            <a:chOff x="0" y="-38100"/>
            <a:chExt cx="3915230" cy="1754576"/>
          </a:xfrm>
        </p:grpSpPr>
        <p:sp>
          <p:nvSpPr>
            <p:cNvPr id="13" name="TextBox 13"/>
            <p:cNvSpPr txBox="1"/>
            <p:nvPr/>
          </p:nvSpPr>
          <p:spPr>
            <a:xfrm>
              <a:off x="0" y="-38100"/>
              <a:ext cx="3915230" cy="646171"/>
            </a:xfrm>
            <a:prstGeom prst="rect">
              <a:avLst/>
            </a:prstGeom>
          </p:spPr>
          <p:txBody>
            <a:bodyPr lIns="0" tIns="0" rIns="0" bIns="0" rtlCol="0" anchor="t">
              <a:spAutoFit/>
            </a:bodyPr>
            <a:lstStyle/>
            <a:p>
              <a:pPr marL="0" lvl="0" indent="0">
                <a:lnSpc>
                  <a:spcPts val="3900"/>
                </a:lnSpc>
                <a:spcBef>
                  <a:spcPct val="0"/>
                </a:spcBef>
              </a:pPr>
              <a:r>
                <a:rPr lang="en-US" sz="3000" u="none" spc="-30" dirty="0">
                  <a:solidFill>
                    <a:srgbClr val="F79938"/>
                  </a:solidFill>
                  <a:latin typeface="HK Grotesk Bold Bold"/>
                </a:rPr>
                <a:t>Tanishq Bhalla</a:t>
              </a:r>
            </a:p>
          </p:txBody>
        </p:sp>
        <p:sp>
          <p:nvSpPr>
            <p:cNvPr id="14" name="TextBox 14"/>
            <p:cNvSpPr txBox="1"/>
            <p:nvPr/>
          </p:nvSpPr>
          <p:spPr>
            <a:xfrm>
              <a:off x="0" y="638575"/>
              <a:ext cx="3915230" cy="1077901"/>
            </a:xfrm>
            <a:prstGeom prst="rect">
              <a:avLst/>
            </a:prstGeom>
          </p:spPr>
          <p:txBody>
            <a:bodyPr lIns="0" tIns="0" rIns="0" bIns="0" rtlCol="0" anchor="t">
              <a:spAutoFit/>
            </a:bodyPr>
            <a:lstStyle/>
            <a:p>
              <a:pPr marL="342900" lvl="0" indent="-342900">
                <a:lnSpc>
                  <a:spcPts val="3265"/>
                </a:lnSpc>
                <a:buFont typeface="Arial" panose="020B0604020202020204" pitchFamily="34" charset="0"/>
                <a:buChar char="•"/>
              </a:pPr>
              <a:r>
                <a:rPr lang="en-US" sz="2299" u="none" dirty="0">
                  <a:latin typeface="Aileron Regular"/>
                </a:rPr>
                <a:t>Android Developer</a:t>
              </a:r>
              <a:endParaRPr lang="en-US" sz="2299" dirty="0">
                <a:latin typeface="Aileron Regular"/>
              </a:endParaRPr>
            </a:p>
            <a:p>
              <a:pPr marL="342900" lvl="0" indent="-342900">
                <a:lnSpc>
                  <a:spcPts val="3265"/>
                </a:lnSpc>
                <a:buFont typeface="Arial" panose="020B0604020202020204" pitchFamily="34" charset="0"/>
                <a:buChar char="•"/>
              </a:pPr>
              <a:r>
                <a:rPr lang="en-US" sz="2299" u="none" dirty="0">
                  <a:latin typeface="Aileron Regular"/>
                </a:rPr>
                <a:t>Firebase Expert</a:t>
              </a:r>
            </a:p>
          </p:txBody>
        </p:sp>
      </p:grpSp>
      <p:pic>
        <p:nvPicPr>
          <p:cNvPr id="15" name="Picture 15"/>
          <p:cNvPicPr>
            <a:picLocks noChangeAspect="1"/>
          </p:cNvPicPr>
          <p:nvPr/>
        </p:nvPicPr>
        <p:blipFill>
          <a:blip r:embed="rId2" cstate="print">
            <a:alphaModFix amt="60000"/>
          </a:blip>
          <a:srcRect/>
          <a:stretch>
            <a:fillRect/>
          </a:stretch>
        </p:blipFill>
        <p:spPr>
          <a:xfrm>
            <a:off x="6420278" y="1285099"/>
            <a:ext cx="1862699" cy="1862699"/>
          </a:xfrm>
          <a:prstGeom prst="rect">
            <a:avLst/>
          </a:prstGeom>
        </p:spPr>
      </p:pic>
      <p:grpSp>
        <p:nvGrpSpPr>
          <p:cNvPr id="16" name="Group 16"/>
          <p:cNvGrpSpPr>
            <a:grpSpLocks noChangeAspect="1"/>
          </p:cNvGrpSpPr>
          <p:nvPr/>
        </p:nvGrpSpPr>
        <p:grpSpPr>
          <a:xfrm>
            <a:off x="6552207" y="1417032"/>
            <a:ext cx="1598841" cy="1598835"/>
            <a:chOff x="0" y="0"/>
            <a:chExt cx="6350000" cy="6349975"/>
          </a:xfrm>
        </p:grpSpPr>
        <p:sp>
          <p:nvSpPr>
            <p:cNvPr id="17" name="Freeform 17"/>
            <p:cNvSpPr/>
            <p:nvPr/>
          </p:nvSpPr>
          <p:spPr>
            <a:xfrm>
              <a:off x="0" y="0"/>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print">
                <a:extLst>
                  <a:ext uri="{28A0092B-C50C-407E-A947-70E740481C1C}">
                    <a14:useLocalDpi xmlns:a14="http://schemas.microsoft.com/office/drawing/2010/main" val="0"/>
                  </a:ext>
                </a:extLst>
              </a:blip>
              <a:stretch>
                <a:fillRect/>
              </a:stretch>
            </a:blipFill>
          </p:spPr>
        </p:sp>
      </p:grpSp>
      <p:grpSp>
        <p:nvGrpSpPr>
          <p:cNvPr id="18" name="Group 18"/>
          <p:cNvGrpSpPr/>
          <p:nvPr/>
        </p:nvGrpSpPr>
        <p:grpSpPr>
          <a:xfrm>
            <a:off x="2892878" y="1582717"/>
            <a:ext cx="2986830" cy="1731277"/>
            <a:chOff x="0" y="-28575"/>
            <a:chExt cx="3915230" cy="2308369"/>
          </a:xfrm>
        </p:grpSpPr>
        <p:sp>
          <p:nvSpPr>
            <p:cNvPr id="19" name="TextBox 19"/>
            <p:cNvSpPr txBox="1"/>
            <p:nvPr/>
          </p:nvSpPr>
          <p:spPr>
            <a:xfrm>
              <a:off x="0" y="-28575"/>
              <a:ext cx="3915230" cy="643253"/>
            </a:xfrm>
            <a:prstGeom prst="rect">
              <a:avLst/>
            </a:prstGeom>
          </p:spPr>
          <p:txBody>
            <a:bodyPr lIns="0" tIns="0" rIns="0" bIns="0" rtlCol="0" anchor="t">
              <a:spAutoFit/>
            </a:bodyPr>
            <a:lstStyle/>
            <a:p>
              <a:pPr marL="0" lvl="0" indent="0">
                <a:lnSpc>
                  <a:spcPts val="3899"/>
                </a:lnSpc>
                <a:spcBef>
                  <a:spcPct val="0"/>
                </a:spcBef>
              </a:pPr>
              <a:r>
                <a:rPr lang="en-US" sz="2999" spc="-29" dirty="0">
                  <a:solidFill>
                    <a:srgbClr val="F79938"/>
                  </a:solidFill>
                  <a:latin typeface="HK Grotesk Bold Bold"/>
                </a:rPr>
                <a:t>Utkrisht Agrawal</a:t>
              </a:r>
              <a:endParaRPr lang="en-US" sz="2999" u="none" spc="-29" dirty="0">
                <a:solidFill>
                  <a:srgbClr val="F79938"/>
                </a:solidFill>
                <a:latin typeface="HK Grotesk Bold Bold"/>
              </a:endParaRPr>
            </a:p>
          </p:txBody>
        </p:sp>
        <p:sp>
          <p:nvSpPr>
            <p:cNvPr id="20" name="TextBox 20"/>
            <p:cNvSpPr txBox="1"/>
            <p:nvPr/>
          </p:nvSpPr>
          <p:spPr>
            <a:xfrm>
              <a:off x="0" y="638576"/>
              <a:ext cx="3915230" cy="1641218"/>
            </a:xfrm>
            <a:prstGeom prst="rect">
              <a:avLst/>
            </a:prstGeom>
          </p:spPr>
          <p:txBody>
            <a:bodyPr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IoT Expert</a:t>
              </a:r>
              <a:r>
                <a:rPr lang="en-US" sz="2300" dirty="0">
                  <a:latin typeface="Aileron Regular"/>
                </a:rPr>
                <a:t> (Hardware)</a:t>
              </a:r>
            </a:p>
            <a:p>
              <a:pPr marL="342900" lvl="0" indent="-342900">
                <a:lnSpc>
                  <a:spcPts val="3266"/>
                </a:lnSpc>
                <a:buFont typeface="Arial" panose="020B0604020202020204" pitchFamily="34" charset="0"/>
                <a:buChar char="•"/>
              </a:pPr>
              <a:r>
                <a:rPr lang="en-US" sz="2300" u="none" dirty="0">
                  <a:latin typeface="Aileron Regular"/>
                </a:rPr>
                <a:t>Cloud and Alexa</a:t>
              </a:r>
            </a:p>
          </p:txBody>
        </p:sp>
      </p:grpSp>
      <p:grpSp>
        <p:nvGrpSpPr>
          <p:cNvPr id="21" name="Group 21"/>
          <p:cNvGrpSpPr>
            <a:grpSpLocks noChangeAspect="1"/>
          </p:cNvGrpSpPr>
          <p:nvPr/>
        </p:nvGrpSpPr>
        <p:grpSpPr>
          <a:xfrm>
            <a:off x="677528" y="1303335"/>
            <a:ext cx="1598841" cy="1598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extLst>
                  <a:ext uri="{28A0092B-C50C-407E-A947-70E740481C1C}">
                    <a14:useLocalDpi xmlns:a14="http://schemas.microsoft.com/office/drawing/2010/main" val="0"/>
                  </a:ext>
                </a:extLst>
              </a:blip>
              <a:stretch>
                <a:fillRect/>
              </a:stretch>
            </a:blipFill>
          </p:spPr>
        </p:sp>
      </p:grpSp>
      <p:grpSp>
        <p:nvGrpSpPr>
          <p:cNvPr id="23" name="Group 23"/>
          <p:cNvGrpSpPr/>
          <p:nvPr/>
        </p:nvGrpSpPr>
        <p:grpSpPr>
          <a:xfrm>
            <a:off x="15013810" y="1554142"/>
            <a:ext cx="2936423" cy="1739126"/>
            <a:chOff x="0" y="-38100"/>
            <a:chExt cx="3915230" cy="2318834"/>
          </a:xfrm>
        </p:grpSpPr>
        <p:sp>
          <p:nvSpPr>
            <p:cNvPr id="24" name="TextBox 24"/>
            <p:cNvSpPr txBox="1"/>
            <p:nvPr/>
          </p:nvSpPr>
          <p:spPr>
            <a:xfrm>
              <a:off x="0" y="-38100"/>
              <a:ext cx="3915230" cy="646171"/>
            </a:xfrm>
            <a:prstGeom prst="rect">
              <a:avLst/>
            </a:prstGeom>
          </p:spPr>
          <p:txBody>
            <a:bodyPr lIns="0" tIns="0" rIns="0" bIns="0" rtlCol="0" anchor="t">
              <a:spAutoFit/>
            </a:bodyPr>
            <a:lstStyle/>
            <a:p>
              <a:pPr marL="0" lvl="0" indent="0">
                <a:lnSpc>
                  <a:spcPts val="3900"/>
                </a:lnSpc>
                <a:spcBef>
                  <a:spcPct val="0"/>
                </a:spcBef>
              </a:pPr>
              <a:r>
                <a:rPr lang="en-US" sz="2999" u="none" spc="-29" dirty="0">
                  <a:solidFill>
                    <a:srgbClr val="F79938"/>
                  </a:solidFill>
                  <a:latin typeface="HK Grotesk Bold Bold"/>
                </a:rPr>
                <a:t>Abhinav Goyal</a:t>
              </a:r>
            </a:p>
          </p:txBody>
        </p:sp>
        <p:sp>
          <p:nvSpPr>
            <p:cNvPr id="25" name="TextBox 25"/>
            <p:cNvSpPr txBox="1"/>
            <p:nvPr/>
          </p:nvSpPr>
          <p:spPr>
            <a:xfrm>
              <a:off x="0" y="638575"/>
              <a:ext cx="3915230" cy="1642159"/>
            </a:xfrm>
            <a:prstGeom prst="rect">
              <a:avLst/>
            </a:prstGeom>
          </p:spPr>
          <p:txBody>
            <a:bodyPr lIns="0" tIns="0" rIns="0" bIns="0" rtlCol="0" anchor="t">
              <a:spAutoFit/>
            </a:bodyPr>
            <a:lstStyle/>
            <a:p>
              <a:pPr marL="342900" lvl="0" indent="-342900">
                <a:lnSpc>
                  <a:spcPts val="3265"/>
                </a:lnSpc>
                <a:buFont typeface="Arial" panose="020B0604020202020204" pitchFamily="34" charset="0"/>
                <a:buChar char="•"/>
              </a:pPr>
              <a:r>
                <a:rPr lang="en-US" sz="2300" u="none" dirty="0">
                  <a:latin typeface="Aileron Regular"/>
                </a:rPr>
                <a:t>Full Stack Web Developer</a:t>
              </a:r>
            </a:p>
            <a:p>
              <a:pPr marL="342900" lvl="0" indent="-342900">
                <a:lnSpc>
                  <a:spcPts val="3265"/>
                </a:lnSpc>
                <a:buFont typeface="Arial" panose="020B0604020202020204" pitchFamily="34" charset="0"/>
                <a:buChar char="•"/>
              </a:pPr>
              <a:r>
                <a:rPr lang="en-US" sz="2300" dirty="0">
                  <a:latin typeface="Aileron Regular"/>
                </a:rPr>
                <a:t>Blockchain Geek</a:t>
              </a:r>
              <a:endParaRPr lang="en-US" sz="2300" u="none" dirty="0">
                <a:latin typeface="Aileron Regular"/>
              </a:endParaRPr>
            </a:p>
          </p:txBody>
        </p:sp>
      </p:grpSp>
      <p:grpSp>
        <p:nvGrpSpPr>
          <p:cNvPr id="26" name="Group 26"/>
          <p:cNvGrpSpPr>
            <a:grpSpLocks noChangeAspect="1"/>
          </p:cNvGrpSpPr>
          <p:nvPr/>
        </p:nvGrpSpPr>
        <p:grpSpPr>
          <a:xfrm>
            <a:off x="12631394" y="1303334"/>
            <a:ext cx="1598841" cy="1598835"/>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extLst>
                  <a:ext uri="{28A0092B-C50C-407E-A947-70E740481C1C}">
                    <a14:useLocalDpi xmlns:a14="http://schemas.microsoft.com/office/drawing/2010/main" val="0"/>
                  </a:ext>
                </a:extLst>
              </a:blip>
              <a:stretch>
                <a:fillRect/>
              </a:stretch>
            </a:blipFill>
          </p:spPr>
        </p:sp>
      </p:grpSp>
      <p:sp>
        <p:nvSpPr>
          <p:cNvPr id="28" name="TextBox 28"/>
          <p:cNvSpPr txBox="1"/>
          <p:nvPr/>
        </p:nvSpPr>
        <p:spPr>
          <a:xfrm>
            <a:off x="7669888" y="240291"/>
            <a:ext cx="3124200" cy="772647"/>
          </a:xfrm>
          <a:prstGeom prst="rect">
            <a:avLst/>
          </a:prstGeom>
        </p:spPr>
        <p:txBody>
          <a:bodyPr wrap="square" lIns="0" tIns="0" rIns="0" bIns="0" rtlCol="0" anchor="t">
            <a:spAutoFit/>
          </a:bodyPr>
          <a:lstStyle/>
          <a:p>
            <a:pPr marL="0" lvl="0" indent="0">
              <a:lnSpc>
                <a:spcPts val="6500"/>
              </a:lnSpc>
              <a:spcBef>
                <a:spcPct val="0"/>
              </a:spcBef>
            </a:pPr>
            <a:r>
              <a:rPr lang="en-US" sz="5000" spc="-50" dirty="0">
                <a:solidFill>
                  <a:srgbClr val="F79938"/>
                </a:solidFill>
                <a:latin typeface="Aileron Regular Bold"/>
              </a:rPr>
              <a:t>The </a:t>
            </a:r>
            <a:r>
              <a:rPr lang="en-US" sz="5000" u="none" spc="-50" dirty="0">
                <a:solidFill>
                  <a:srgbClr val="F79938"/>
                </a:solidFill>
                <a:latin typeface="Aileron Regular Bold"/>
              </a:rPr>
              <a:t>Team</a:t>
            </a:r>
          </a:p>
        </p:txBody>
      </p:sp>
      <p:sp>
        <p:nvSpPr>
          <p:cNvPr id="30" name="TextBox 34">
            <a:extLst>
              <a:ext uri="{FF2B5EF4-FFF2-40B4-BE49-F238E27FC236}">
                <a16:creationId xmlns:a16="http://schemas.microsoft.com/office/drawing/2014/main" id="{A9E5A0B7-21F5-4330-AEEB-4CF7EECEA9DF}"/>
              </a:ext>
            </a:extLst>
          </p:cNvPr>
          <p:cNvSpPr txBox="1"/>
          <p:nvPr/>
        </p:nvSpPr>
        <p:spPr>
          <a:xfrm>
            <a:off x="3197846" y="3593495"/>
            <a:ext cx="11438651" cy="772647"/>
          </a:xfrm>
          <a:prstGeom prst="rect">
            <a:avLst/>
          </a:prstGeom>
        </p:spPr>
        <p:txBody>
          <a:bodyPr wrap="square" lIns="0" tIns="0" rIns="0" bIns="0" rtlCol="0" anchor="t">
            <a:spAutoFit/>
          </a:bodyPr>
          <a:lstStyle/>
          <a:p>
            <a:pPr marL="0" lvl="0" indent="0" algn="l">
              <a:lnSpc>
                <a:spcPts val="6500"/>
              </a:lnSpc>
              <a:spcBef>
                <a:spcPct val="0"/>
              </a:spcBef>
            </a:pPr>
            <a:r>
              <a:rPr lang="en-US" sz="4999" u="none" spc="-49" dirty="0">
                <a:solidFill>
                  <a:srgbClr val="F79938"/>
                </a:solidFill>
                <a:latin typeface="Aileron Regular Bold"/>
              </a:rPr>
              <a:t>Technology Stack and Dependencies</a:t>
            </a:r>
          </a:p>
        </p:txBody>
      </p:sp>
      <p:pic>
        <p:nvPicPr>
          <p:cNvPr id="31" name="Picture 8" descr="Image result for Arduino png">
            <a:extLst>
              <a:ext uri="{FF2B5EF4-FFF2-40B4-BE49-F238E27FC236}">
                <a16:creationId xmlns:a16="http://schemas.microsoft.com/office/drawing/2014/main" id="{35495BD4-0C86-40E2-8B3C-4DBFDA3A4F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796" y="4654935"/>
            <a:ext cx="1110425" cy="75570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26">
            <a:extLst>
              <a:ext uri="{FF2B5EF4-FFF2-40B4-BE49-F238E27FC236}">
                <a16:creationId xmlns:a16="http://schemas.microsoft.com/office/drawing/2014/main" id="{D8EC572D-1D5F-40F3-A1A9-3ABAAF4F19EE}"/>
              </a:ext>
            </a:extLst>
          </p:cNvPr>
          <p:cNvSpPr txBox="1"/>
          <p:nvPr/>
        </p:nvSpPr>
        <p:spPr>
          <a:xfrm>
            <a:off x="2590844" y="4583308"/>
            <a:ext cx="2986831" cy="1231106"/>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Arduino </a:t>
            </a:r>
          </a:p>
          <a:p>
            <a:pPr marL="0" lvl="0" indent="0" algn="ctr">
              <a:spcBef>
                <a:spcPct val="0"/>
              </a:spcBef>
            </a:pPr>
            <a:r>
              <a:rPr lang="en-US" sz="2000" dirty="0">
                <a:latin typeface="Aileron Regular"/>
              </a:rPr>
              <a:t>Microcontroller for Software interfacing with Hardware </a:t>
            </a:r>
            <a:endParaRPr lang="en-US" sz="2000" u="none" dirty="0">
              <a:latin typeface="Aileron Regular"/>
            </a:endParaRPr>
          </a:p>
        </p:txBody>
      </p:sp>
      <p:pic>
        <p:nvPicPr>
          <p:cNvPr id="33" name="Picture 12" descr="Image result for Whatsapp png">
            <a:extLst>
              <a:ext uri="{FF2B5EF4-FFF2-40B4-BE49-F238E27FC236}">
                <a16:creationId xmlns:a16="http://schemas.microsoft.com/office/drawing/2014/main" id="{BBB6081B-1DA0-4CD3-9B85-5FEC455412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0987" y="4473704"/>
            <a:ext cx="1110425" cy="11104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6">
            <a:extLst>
              <a:ext uri="{FF2B5EF4-FFF2-40B4-BE49-F238E27FC236}">
                <a16:creationId xmlns:a16="http://schemas.microsoft.com/office/drawing/2014/main" id="{C2F2C229-8C89-448C-92AF-D8B4B1465FFA}"/>
              </a:ext>
            </a:extLst>
          </p:cNvPr>
          <p:cNvSpPr txBox="1"/>
          <p:nvPr/>
        </p:nvSpPr>
        <p:spPr>
          <a:xfrm>
            <a:off x="8223694" y="4598194"/>
            <a:ext cx="2124198"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WhatsApp </a:t>
            </a:r>
          </a:p>
          <a:p>
            <a:pPr marL="0" lvl="0" indent="0" algn="ctr">
              <a:spcBef>
                <a:spcPct val="0"/>
              </a:spcBef>
            </a:pPr>
            <a:r>
              <a:rPr lang="en-US" sz="2000" dirty="0">
                <a:latin typeface="Aileron Regular"/>
              </a:rPr>
              <a:t>For Sending Notification to user</a:t>
            </a:r>
            <a:endParaRPr lang="en-US" sz="2000" u="none" dirty="0">
              <a:latin typeface="Aileron Regular"/>
            </a:endParaRPr>
          </a:p>
        </p:txBody>
      </p:sp>
      <p:pic>
        <p:nvPicPr>
          <p:cNvPr id="35" name="Picture 2">
            <a:extLst>
              <a:ext uri="{FF2B5EF4-FFF2-40B4-BE49-F238E27FC236}">
                <a16:creationId xmlns:a16="http://schemas.microsoft.com/office/drawing/2014/main" id="{C0F9F273-BCE4-4B2F-A540-CECF7B167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4913" y="4596300"/>
            <a:ext cx="2796764" cy="77377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6">
            <a:extLst>
              <a:ext uri="{FF2B5EF4-FFF2-40B4-BE49-F238E27FC236}">
                <a16:creationId xmlns:a16="http://schemas.microsoft.com/office/drawing/2014/main" id="{317C6512-0621-4F96-98C5-9C3933DF83D0}"/>
              </a:ext>
            </a:extLst>
          </p:cNvPr>
          <p:cNvSpPr txBox="1"/>
          <p:nvPr/>
        </p:nvSpPr>
        <p:spPr>
          <a:xfrm>
            <a:off x="14321595" y="4549737"/>
            <a:ext cx="2514600" cy="1231106"/>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ESP8266 </a:t>
            </a:r>
          </a:p>
          <a:p>
            <a:pPr marL="0" lvl="0" indent="0" algn="ctr">
              <a:spcBef>
                <a:spcPct val="0"/>
              </a:spcBef>
            </a:pPr>
            <a:r>
              <a:rPr lang="en-US" sz="2000" dirty="0">
                <a:latin typeface="Aileron Regular"/>
              </a:rPr>
              <a:t>NodeMCU Wi-Fi Chip for Device to communicate. </a:t>
            </a:r>
            <a:endParaRPr lang="en-US" sz="2000" u="none" dirty="0">
              <a:latin typeface="Aileron Regular"/>
            </a:endParaRPr>
          </a:p>
        </p:txBody>
      </p:sp>
      <p:pic>
        <p:nvPicPr>
          <p:cNvPr id="37" name="Picture 4" descr="Image result for android studio png">
            <a:extLst>
              <a:ext uri="{FF2B5EF4-FFF2-40B4-BE49-F238E27FC236}">
                <a16:creationId xmlns:a16="http://schemas.microsoft.com/office/drawing/2014/main" id="{FA524810-F98D-46C7-8D39-512AEAE9A38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26434" y="6027849"/>
            <a:ext cx="1441047" cy="75570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26">
            <a:extLst>
              <a:ext uri="{FF2B5EF4-FFF2-40B4-BE49-F238E27FC236}">
                <a16:creationId xmlns:a16="http://schemas.microsoft.com/office/drawing/2014/main" id="{3C1D81C5-2C8A-482B-AA35-53C90E85BEBF}"/>
              </a:ext>
            </a:extLst>
          </p:cNvPr>
          <p:cNvSpPr txBox="1"/>
          <p:nvPr/>
        </p:nvSpPr>
        <p:spPr>
          <a:xfrm>
            <a:off x="2552373" y="5986292"/>
            <a:ext cx="2986831"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Android Studio </a:t>
            </a:r>
          </a:p>
          <a:p>
            <a:pPr marL="0" lvl="0" indent="0" algn="ctr">
              <a:spcBef>
                <a:spcPct val="0"/>
              </a:spcBef>
            </a:pPr>
            <a:r>
              <a:rPr lang="en-US" sz="2000" dirty="0">
                <a:latin typeface="Aileron Regular"/>
              </a:rPr>
              <a:t>Mobile App Development for Better User Interface</a:t>
            </a:r>
            <a:endParaRPr lang="en-US" sz="2000" u="none" dirty="0">
              <a:latin typeface="Aileron Regular"/>
            </a:endParaRPr>
          </a:p>
        </p:txBody>
      </p:sp>
      <p:sp>
        <p:nvSpPr>
          <p:cNvPr id="40" name="TextBox 26">
            <a:extLst>
              <a:ext uri="{FF2B5EF4-FFF2-40B4-BE49-F238E27FC236}">
                <a16:creationId xmlns:a16="http://schemas.microsoft.com/office/drawing/2014/main" id="{2BE9711F-0176-4126-90DC-8AF84091BDD7}"/>
              </a:ext>
            </a:extLst>
          </p:cNvPr>
          <p:cNvSpPr txBox="1"/>
          <p:nvPr/>
        </p:nvSpPr>
        <p:spPr>
          <a:xfrm>
            <a:off x="14478696" y="6011937"/>
            <a:ext cx="2200398"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OLA</a:t>
            </a:r>
          </a:p>
          <a:p>
            <a:pPr marL="0" lvl="0" indent="0" algn="ctr">
              <a:spcBef>
                <a:spcPct val="0"/>
              </a:spcBef>
            </a:pPr>
            <a:r>
              <a:rPr lang="en-US" sz="2000" dirty="0">
                <a:latin typeface="Aileron Regular"/>
              </a:rPr>
              <a:t>One Tap Ride Booking Feature</a:t>
            </a:r>
            <a:endParaRPr lang="en-US" sz="2000" u="none" dirty="0">
              <a:latin typeface="Aileron Regular"/>
            </a:endParaRPr>
          </a:p>
        </p:txBody>
      </p:sp>
      <p:sp>
        <p:nvSpPr>
          <p:cNvPr id="42" name="TextBox 26">
            <a:extLst>
              <a:ext uri="{FF2B5EF4-FFF2-40B4-BE49-F238E27FC236}">
                <a16:creationId xmlns:a16="http://schemas.microsoft.com/office/drawing/2014/main" id="{9CE9D62C-C467-4E76-8034-0BF2B7E90FE0}"/>
              </a:ext>
            </a:extLst>
          </p:cNvPr>
          <p:cNvSpPr txBox="1"/>
          <p:nvPr/>
        </p:nvSpPr>
        <p:spPr>
          <a:xfrm>
            <a:off x="7849927" y="6032987"/>
            <a:ext cx="2796765"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WordPress</a:t>
            </a:r>
          </a:p>
          <a:p>
            <a:pPr marL="0" lvl="0" indent="0" algn="ctr">
              <a:spcBef>
                <a:spcPct val="0"/>
              </a:spcBef>
            </a:pPr>
            <a:r>
              <a:rPr lang="en-US" sz="2000" u="none" dirty="0">
                <a:latin typeface="Aileron Regular"/>
              </a:rPr>
              <a:t>Web User Interface Development</a:t>
            </a:r>
          </a:p>
        </p:txBody>
      </p:sp>
      <p:pic>
        <p:nvPicPr>
          <p:cNvPr id="43" name="Picture 2" descr="Image result for firebase png">
            <a:extLst>
              <a:ext uri="{FF2B5EF4-FFF2-40B4-BE49-F238E27FC236}">
                <a16:creationId xmlns:a16="http://schemas.microsoft.com/office/drawing/2014/main" id="{195DF3B3-612E-47DD-962F-BB03C6C3DAD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2039" y="7264582"/>
            <a:ext cx="678167" cy="93088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26">
            <a:extLst>
              <a:ext uri="{FF2B5EF4-FFF2-40B4-BE49-F238E27FC236}">
                <a16:creationId xmlns:a16="http://schemas.microsoft.com/office/drawing/2014/main" id="{12666C05-D69B-4E79-9A33-0BC59CCBB54A}"/>
              </a:ext>
            </a:extLst>
          </p:cNvPr>
          <p:cNvSpPr txBox="1"/>
          <p:nvPr/>
        </p:nvSpPr>
        <p:spPr>
          <a:xfrm>
            <a:off x="2666049" y="7283028"/>
            <a:ext cx="2986831" cy="1231106"/>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Firebase </a:t>
            </a:r>
          </a:p>
          <a:p>
            <a:pPr marL="0" lvl="0" indent="0" algn="ctr">
              <a:spcBef>
                <a:spcPct val="0"/>
              </a:spcBef>
            </a:pPr>
            <a:r>
              <a:rPr lang="en-US" sz="2000" dirty="0">
                <a:latin typeface="Aileron Regular"/>
              </a:rPr>
              <a:t>For Application and Web  Backend and Database Management</a:t>
            </a:r>
            <a:endParaRPr lang="en-US" sz="2000" u="none" dirty="0">
              <a:latin typeface="Aileron Regular"/>
            </a:endParaRPr>
          </a:p>
        </p:txBody>
      </p:sp>
      <p:pic>
        <p:nvPicPr>
          <p:cNvPr id="45" name="Picture 10" descr="Image result for pubnub png">
            <a:extLst>
              <a:ext uri="{FF2B5EF4-FFF2-40B4-BE49-F238E27FC236}">
                <a16:creationId xmlns:a16="http://schemas.microsoft.com/office/drawing/2014/main" id="{5CE6DACA-43DF-4452-A9F3-184E5D07F91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19604" y="7283028"/>
            <a:ext cx="1309955" cy="93495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26">
            <a:extLst>
              <a:ext uri="{FF2B5EF4-FFF2-40B4-BE49-F238E27FC236}">
                <a16:creationId xmlns:a16="http://schemas.microsoft.com/office/drawing/2014/main" id="{F135988D-DDC3-41FA-91DE-D6068074FCF1}"/>
              </a:ext>
            </a:extLst>
          </p:cNvPr>
          <p:cNvSpPr txBox="1"/>
          <p:nvPr/>
        </p:nvSpPr>
        <p:spPr>
          <a:xfrm>
            <a:off x="7943783" y="7283028"/>
            <a:ext cx="2555514"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PubNub </a:t>
            </a:r>
          </a:p>
          <a:p>
            <a:pPr marL="0" lvl="0" indent="0" algn="ctr">
              <a:spcBef>
                <a:spcPct val="0"/>
              </a:spcBef>
            </a:pPr>
            <a:r>
              <a:rPr lang="en-US" sz="2000" dirty="0">
                <a:latin typeface="Aileron Regular"/>
              </a:rPr>
              <a:t>Interfacing NodeMCU with Notification</a:t>
            </a:r>
            <a:endParaRPr lang="en-US" sz="2000" u="none" dirty="0">
              <a:latin typeface="Aileron Regular"/>
            </a:endParaRPr>
          </a:p>
        </p:txBody>
      </p:sp>
      <p:pic>
        <p:nvPicPr>
          <p:cNvPr id="47" name="Picture 18" descr="Image result for voiceflow png">
            <a:extLst>
              <a:ext uri="{FF2B5EF4-FFF2-40B4-BE49-F238E27FC236}">
                <a16:creationId xmlns:a16="http://schemas.microsoft.com/office/drawing/2014/main" id="{C0B88E31-4568-4A75-9731-5A31860E893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401682" y="7307512"/>
            <a:ext cx="2667000" cy="692216"/>
          </a:xfrm>
          <a:prstGeom prst="rect">
            <a:avLst/>
          </a:prstGeom>
          <a:noFill/>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8" name="TextBox 26">
            <a:extLst>
              <a:ext uri="{FF2B5EF4-FFF2-40B4-BE49-F238E27FC236}">
                <a16:creationId xmlns:a16="http://schemas.microsoft.com/office/drawing/2014/main" id="{618C2750-B8B9-44B2-913D-F5D1348BC9EF}"/>
              </a:ext>
            </a:extLst>
          </p:cNvPr>
          <p:cNvSpPr txBox="1"/>
          <p:nvPr/>
        </p:nvSpPr>
        <p:spPr>
          <a:xfrm>
            <a:off x="14385342" y="7233864"/>
            <a:ext cx="2667000" cy="1231106"/>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Voiceflow </a:t>
            </a:r>
          </a:p>
          <a:p>
            <a:pPr marL="0" lvl="0" indent="0" algn="ctr">
              <a:spcBef>
                <a:spcPct val="0"/>
              </a:spcBef>
            </a:pPr>
            <a:r>
              <a:rPr lang="en-US" sz="2000" dirty="0">
                <a:latin typeface="Aileron Regular"/>
              </a:rPr>
              <a:t>Hardware Integration of Amazon Alexa and Google Actions</a:t>
            </a:r>
            <a:endParaRPr lang="en-US" sz="2000" u="none" dirty="0">
              <a:latin typeface="Aileron Regular"/>
            </a:endParaRPr>
          </a:p>
        </p:txBody>
      </p:sp>
      <p:pic>
        <p:nvPicPr>
          <p:cNvPr id="50" name="Picture 20" descr="Image result for google maps new logo png">
            <a:extLst>
              <a:ext uri="{FF2B5EF4-FFF2-40B4-BE49-F238E27FC236}">
                <a16:creationId xmlns:a16="http://schemas.microsoft.com/office/drawing/2014/main" id="{124179C7-04E2-46BE-A8AE-B7877BDF244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31656" y="8727491"/>
            <a:ext cx="858545" cy="123110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26">
            <a:extLst>
              <a:ext uri="{FF2B5EF4-FFF2-40B4-BE49-F238E27FC236}">
                <a16:creationId xmlns:a16="http://schemas.microsoft.com/office/drawing/2014/main" id="{A99621FE-82C6-41D8-85A1-DB80FC960253}"/>
              </a:ext>
            </a:extLst>
          </p:cNvPr>
          <p:cNvSpPr txBox="1"/>
          <p:nvPr/>
        </p:nvSpPr>
        <p:spPr>
          <a:xfrm>
            <a:off x="4937389" y="8724166"/>
            <a:ext cx="2986831" cy="1231106"/>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Google Maps API </a:t>
            </a:r>
          </a:p>
          <a:p>
            <a:pPr marL="0" lvl="0" indent="0" algn="ctr">
              <a:spcBef>
                <a:spcPct val="0"/>
              </a:spcBef>
            </a:pPr>
            <a:r>
              <a:rPr lang="en-US" sz="2000" dirty="0">
                <a:latin typeface="Aileron Regular"/>
              </a:rPr>
              <a:t>For detection of nearest Vaccination Centre and Child Care Hospitals.</a:t>
            </a:r>
            <a:endParaRPr lang="en-US" sz="2000" u="none" dirty="0">
              <a:latin typeface="Aileron Regular"/>
            </a:endParaRPr>
          </a:p>
        </p:txBody>
      </p:sp>
      <p:sp>
        <p:nvSpPr>
          <p:cNvPr id="52" name="TextBox 26">
            <a:extLst>
              <a:ext uri="{FF2B5EF4-FFF2-40B4-BE49-F238E27FC236}">
                <a16:creationId xmlns:a16="http://schemas.microsoft.com/office/drawing/2014/main" id="{A748AA3B-D79F-4149-91FE-2E95C30F5E58}"/>
              </a:ext>
            </a:extLst>
          </p:cNvPr>
          <p:cNvSpPr txBox="1"/>
          <p:nvPr/>
        </p:nvSpPr>
        <p:spPr>
          <a:xfrm>
            <a:off x="11792145" y="8636785"/>
            <a:ext cx="2796765" cy="923330"/>
          </a:xfrm>
          <a:prstGeom prst="rect">
            <a:avLst/>
          </a:prstGeom>
        </p:spPr>
        <p:txBody>
          <a:bodyPr wrap="square" lIns="0" tIns="0" rIns="0" bIns="0" rtlCol="0" anchor="t">
            <a:spAutoFit/>
          </a:bodyPr>
          <a:lstStyle/>
          <a:p>
            <a:pPr marL="0" lvl="0" indent="0" algn="ctr">
              <a:spcBef>
                <a:spcPct val="0"/>
              </a:spcBef>
            </a:pPr>
            <a:r>
              <a:rPr lang="en-US" sz="2000" b="1" dirty="0">
                <a:latin typeface="Aileron Regular"/>
              </a:rPr>
              <a:t>Django </a:t>
            </a:r>
          </a:p>
          <a:p>
            <a:pPr marL="0" lvl="0" indent="0" algn="ctr">
              <a:spcBef>
                <a:spcPct val="0"/>
              </a:spcBef>
            </a:pPr>
            <a:r>
              <a:rPr lang="en-US" sz="2000" dirty="0">
                <a:latin typeface="Aileron Regular"/>
              </a:rPr>
              <a:t>Backend Framework for our Web Portal.</a:t>
            </a:r>
            <a:endParaRPr lang="en-US" sz="2000" u="none" dirty="0">
              <a:latin typeface="Aileron Regular"/>
            </a:endParaRPr>
          </a:p>
        </p:txBody>
      </p:sp>
      <p:grpSp>
        <p:nvGrpSpPr>
          <p:cNvPr id="53" name="Group 3">
            <a:extLst>
              <a:ext uri="{FF2B5EF4-FFF2-40B4-BE49-F238E27FC236}">
                <a16:creationId xmlns:a16="http://schemas.microsoft.com/office/drawing/2014/main" id="{D4AA0E3C-FF8D-4A04-9943-DAA1C47F18F1}"/>
              </a:ext>
            </a:extLst>
          </p:cNvPr>
          <p:cNvGrpSpPr/>
          <p:nvPr/>
        </p:nvGrpSpPr>
        <p:grpSpPr>
          <a:xfrm rot="5400000">
            <a:off x="4094222" y="6477744"/>
            <a:ext cx="3711651" cy="157605"/>
            <a:chOff x="0" y="0"/>
            <a:chExt cx="53524916" cy="571500"/>
          </a:xfrm>
          <a:solidFill>
            <a:schemeClr val="tx1"/>
          </a:solidFill>
        </p:grpSpPr>
        <p:sp>
          <p:nvSpPr>
            <p:cNvPr id="54" name="Freeform 4">
              <a:extLst>
                <a:ext uri="{FF2B5EF4-FFF2-40B4-BE49-F238E27FC236}">
                  <a16:creationId xmlns:a16="http://schemas.microsoft.com/office/drawing/2014/main" id="{B3A02724-158B-4815-A78F-CAF4252BA456}"/>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grpFill/>
          </p:spPr>
        </p:sp>
      </p:grpSp>
      <p:grpSp>
        <p:nvGrpSpPr>
          <p:cNvPr id="55" name="Group 3">
            <a:extLst>
              <a:ext uri="{FF2B5EF4-FFF2-40B4-BE49-F238E27FC236}">
                <a16:creationId xmlns:a16="http://schemas.microsoft.com/office/drawing/2014/main" id="{0C798933-2522-4251-9A53-E721AB7F84FD}"/>
              </a:ext>
            </a:extLst>
          </p:cNvPr>
          <p:cNvGrpSpPr/>
          <p:nvPr/>
        </p:nvGrpSpPr>
        <p:grpSpPr>
          <a:xfrm rot="5400000">
            <a:off x="8949120" y="6440148"/>
            <a:ext cx="3711651" cy="157605"/>
            <a:chOff x="0" y="0"/>
            <a:chExt cx="53524916" cy="571500"/>
          </a:xfrm>
          <a:solidFill>
            <a:schemeClr val="tx1"/>
          </a:solidFill>
        </p:grpSpPr>
        <p:sp>
          <p:nvSpPr>
            <p:cNvPr id="56" name="Freeform 4">
              <a:extLst>
                <a:ext uri="{FF2B5EF4-FFF2-40B4-BE49-F238E27FC236}">
                  <a16:creationId xmlns:a16="http://schemas.microsoft.com/office/drawing/2014/main" id="{212A5395-C5C5-4777-91FE-0564E20E670F}"/>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grpFill/>
          </p:spPr>
        </p:sp>
      </p:grpSp>
      <p:grpSp>
        <p:nvGrpSpPr>
          <p:cNvPr id="57" name="Group 3">
            <a:extLst>
              <a:ext uri="{FF2B5EF4-FFF2-40B4-BE49-F238E27FC236}">
                <a16:creationId xmlns:a16="http://schemas.microsoft.com/office/drawing/2014/main" id="{782104DC-27B7-463A-915E-26A8A56947EA}"/>
              </a:ext>
            </a:extLst>
          </p:cNvPr>
          <p:cNvGrpSpPr/>
          <p:nvPr/>
        </p:nvGrpSpPr>
        <p:grpSpPr>
          <a:xfrm>
            <a:off x="874144" y="5803206"/>
            <a:ext cx="16694791" cy="178255"/>
            <a:chOff x="0" y="0"/>
            <a:chExt cx="53524916" cy="571500"/>
          </a:xfrm>
          <a:solidFill>
            <a:schemeClr val="tx1"/>
          </a:solidFill>
        </p:grpSpPr>
        <p:sp>
          <p:nvSpPr>
            <p:cNvPr id="58" name="Freeform 4">
              <a:extLst>
                <a:ext uri="{FF2B5EF4-FFF2-40B4-BE49-F238E27FC236}">
                  <a16:creationId xmlns:a16="http://schemas.microsoft.com/office/drawing/2014/main" id="{A5E0B78C-68A9-44DC-B724-58C35B31700B}"/>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grpFill/>
          </p:spPr>
        </p:sp>
      </p:grpSp>
      <p:grpSp>
        <p:nvGrpSpPr>
          <p:cNvPr id="59" name="Group 3">
            <a:extLst>
              <a:ext uri="{FF2B5EF4-FFF2-40B4-BE49-F238E27FC236}">
                <a16:creationId xmlns:a16="http://schemas.microsoft.com/office/drawing/2014/main" id="{B39AF1C8-B511-4382-9D5B-08C938E376A8}"/>
              </a:ext>
            </a:extLst>
          </p:cNvPr>
          <p:cNvGrpSpPr/>
          <p:nvPr/>
        </p:nvGrpSpPr>
        <p:grpSpPr>
          <a:xfrm>
            <a:off x="874145" y="6994051"/>
            <a:ext cx="16694791" cy="178255"/>
            <a:chOff x="0" y="0"/>
            <a:chExt cx="53524916" cy="571500"/>
          </a:xfrm>
          <a:solidFill>
            <a:schemeClr val="tx1"/>
          </a:solidFill>
        </p:grpSpPr>
        <p:sp>
          <p:nvSpPr>
            <p:cNvPr id="60" name="Freeform 4">
              <a:extLst>
                <a:ext uri="{FF2B5EF4-FFF2-40B4-BE49-F238E27FC236}">
                  <a16:creationId xmlns:a16="http://schemas.microsoft.com/office/drawing/2014/main" id="{0E5E39B0-BFDE-4E7C-A36B-182B9895CB53}"/>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grpFill/>
          </p:spPr>
        </p:sp>
      </p:grpSp>
      <p:grpSp>
        <p:nvGrpSpPr>
          <p:cNvPr id="61" name="Group 3">
            <a:extLst>
              <a:ext uri="{FF2B5EF4-FFF2-40B4-BE49-F238E27FC236}">
                <a16:creationId xmlns:a16="http://schemas.microsoft.com/office/drawing/2014/main" id="{2700EE91-314C-41C8-A0C9-AF05349DD6EC}"/>
              </a:ext>
            </a:extLst>
          </p:cNvPr>
          <p:cNvGrpSpPr/>
          <p:nvPr/>
        </p:nvGrpSpPr>
        <p:grpSpPr>
          <a:xfrm rot="5400000">
            <a:off x="8209820" y="9307930"/>
            <a:ext cx="1414701" cy="85077"/>
            <a:chOff x="0" y="0"/>
            <a:chExt cx="53524916" cy="571500"/>
          </a:xfrm>
          <a:solidFill>
            <a:schemeClr val="tx1"/>
          </a:solidFill>
        </p:grpSpPr>
        <p:sp>
          <p:nvSpPr>
            <p:cNvPr id="62" name="Freeform 4">
              <a:extLst>
                <a:ext uri="{FF2B5EF4-FFF2-40B4-BE49-F238E27FC236}">
                  <a16:creationId xmlns:a16="http://schemas.microsoft.com/office/drawing/2014/main" id="{5B612B12-EADC-47BA-97FC-F66E80AECA11}"/>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grpFill/>
          </p:spPr>
        </p:sp>
      </p:grpSp>
      <p:pic>
        <p:nvPicPr>
          <p:cNvPr id="63" name="Picture 16" descr="Image result for ola png">
            <a:extLst>
              <a:ext uri="{FF2B5EF4-FFF2-40B4-BE49-F238E27FC236}">
                <a16:creationId xmlns:a16="http://schemas.microsoft.com/office/drawing/2014/main" id="{676103A7-CFB0-4CF3-ADC8-4E844C18250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26787" y="6096276"/>
            <a:ext cx="2776620" cy="76779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Image result for wordpress png">
            <a:extLst>
              <a:ext uri="{FF2B5EF4-FFF2-40B4-BE49-F238E27FC236}">
                <a16:creationId xmlns:a16="http://schemas.microsoft.com/office/drawing/2014/main" id="{2A65E4CE-BB46-4FF6-AA8D-51B979D993D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40677" y="5643099"/>
            <a:ext cx="1703106" cy="17031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D9D15F20-6987-4B59-9B87-8D66C1916C3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08910" y="8294042"/>
            <a:ext cx="1658682" cy="1658682"/>
          </a:xfrm>
          <a:prstGeom prst="rect">
            <a:avLst/>
          </a:prstGeom>
        </p:spPr>
      </p:pic>
      <p:pic>
        <p:nvPicPr>
          <p:cNvPr id="66" name="Picture 65">
            <a:extLst>
              <a:ext uri="{FF2B5EF4-FFF2-40B4-BE49-F238E27FC236}">
                <a16:creationId xmlns:a16="http://schemas.microsoft.com/office/drawing/2014/main" id="{80B0770D-9DD8-4C92-8A81-171F6DB58A1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3002" y="8983665"/>
            <a:ext cx="1325480" cy="879450"/>
          </a:xfrm>
          <a:prstGeom prst="rect">
            <a:avLst/>
          </a:prstGeom>
        </p:spPr>
      </p:pic>
      <p:pic>
        <p:nvPicPr>
          <p:cNvPr id="67" name="Picture 66">
            <a:extLst>
              <a:ext uri="{FF2B5EF4-FFF2-40B4-BE49-F238E27FC236}">
                <a16:creationId xmlns:a16="http://schemas.microsoft.com/office/drawing/2014/main" id="{1A812773-4EAE-4C3F-8566-022C71BD4EA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514532" y="9005138"/>
            <a:ext cx="562463" cy="8794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95807" y="365061"/>
            <a:ext cx="1593209" cy="206439"/>
          </a:xfrm>
          <a:prstGeom prst="rect">
            <a:avLst/>
          </a:prstGeom>
          <a:solidFill>
            <a:srgbClr val="0E783C"/>
          </a:solidFill>
        </p:spPr>
      </p:sp>
      <p:grpSp>
        <p:nvGrpSpPr>
          <p:cNvPr id="3" name="Group 3"/>
          <p:cNvGrpSpPr/>
          <p:nvPr/>
        </p:nvGrpSpPr>
        <p:grpSpPr>
          <a:xfrm>
            <a:off x="0" y="379153"/>
            <a:ext cx="16694791" cy="178255"/>
            <a:chOff x="0" y="0"/>
            <a:chExt cx="53524916" cy="571500"/>
          </a:xfrm>
        </p:grpSpPr>
        <p:sp>
          <p:nvSpPr>
            <p:cNvPr id="4" name="Freeform 4"/>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grpSp>
        <p:nvGrpSpPr>
          <p:cNvPr id="6" name="Group 6"/>
          <p:cNvGrpSpPr/>
          <p:nvPr/>
        </p:nvGrpSpPr>
        <p:grpSpPr>
          <a:xfrm>
            <a:off x="2637210" y="9613445"/>
            <a:ext cx="15650790" cy="178255"/>
            <a:chOff x="0" y="0"/>
            <a:chExt cx="50177760" cy="571500"/>
          </a:xfrm>
        </p:grpSpPr>
        <p:sp>
          <p:nvSpPr>
            <p:cNvPr id="7" name="Freeform 7"/>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grpSp>
        <p:nvGrpSpPr>
          <p:cNvPr id="8" name="Group 8"/>
          <p:cNvGrpSpPr/>
          <p:nvPr/>
        </p:nvGrpSpPr>
        <p:grpSpPr>
          <a:xfrm>
            <a:off x="9548854" y="3157131"/>
            <a:ext cx="7519946" cy="1825099"/>
            <a:chOff x="0" y="-57150"/>
            <a:chExt cx="8534866" cy="2433465"/>
          </a:xfrm>
        </p:grpSpPr>
        <p:sp>
          <p:nvSpPr>
            <p:cNvPr id="9" name="TextBox 9"/>
            <p:cNvSpPr txBox="1"/>
            <p:nvPr/>
          </p:nvSpPr>
          <p:spPr>
            <a:xfrm>
              <a:off x="0" y="-57150"/>
              <a:ext cx="8534866" cy="1063018"/>
            </a:xfrm>
            <a:prstGeom prst="rect">
              <a:avLst/>
            </a:prstGeom>
          </p:spPr>
          <p:txBody>
            <a:bodyPr lIns="0" tIns="0" rIns="0" bIns="0" rtlCol="0" anchor="t">
              <a:spAutoFit/>
            </a:bodyPr>
            <a:lstStyle/>
            <a:p>
              <a:pPr marL="0" lvl="0" indent="0" algn="l">
                <a:lnSpc>
                  <a:spcPts val="6500"/>
                </a:lnSpc>
                <a:spcBef>
                  <a:spcPct val="0"/>
                </a:spcBef>
              </a:pPr>
              <a:r>
                <a:rPr lang="en-US" sz="5000" u="none" spc="-50" dirty="0">
                  <a:solidFill>
                    <a:srgbClr val="F59736"/>
                  </a:solidFill>
                  <a:latin typeface="Aileron Regular Bold"/>
                </a:rPr>
                <a:t>Problem 2</a:t>
              </a:r>
            </a:p>
          </p:txBody>
        </p:sp>
        <p:sp>
          <p:nvSpPr>
            <p:cNvPr id="10" name="TextBox 10"/>
            <p:cNvSpPr txBox="1"/>
            <p:nvPr/>
          </p:nvSpPr>
          <p:spPr>
            <a:xfrm>
              <a:off x="0" y="1201719"/>
              <a:ext cx="8534866" cy="1174596"/>
            </a:xfrm>
            <a:prstGeom prst="rect">
              <a:avLst/>
            </a:prstGeom>
          </p:spPr>
          <p:txBody>
            <a:bodyPr lIns="0" tIns="0" rIns="0" bIns="0" rtlCol="0" anchor="t">
              <a:spAutoFit/>
            </a:bodyPr>
            <a:lstStyle/>
            <a:p>
              <a:pPr lvl="0">
                <a:lnSpc>
                  <a:spcPts val="3550"/>
                </a:lnSpc>
                <a:spcBef>
                  <a:spcPct val="0"/>
                </a:spcBef>
              </a:pPr>
              <a:r>
                <a:rPr lang="en-US" sz="2500" dirty="0">
                  <a:latin typeface="Aileron Regular"/>
                </a:rPr>
                <a:t>More than </a:t>
              </a:r>
              <a:r>
                <a:rPr lang="en-US" sz="2500" b="1" dirty="0">
                  <a:latin typeface="Aileron Regular"/>
                </a:rPr>
                <a:t>90% cases </a:t>
              </a:r>
              <a:r>
                <a:rPr lang="en-US" sz="2500" dirty="0">
                  <a:latin typeface="Aileron Regular"/>
                </a:rPr>
                <a:t>about women rape</a:t>
              </a:r>
              <a:r>
                <a:rPr lang="en-US" sz="2500" b="1" dirty="0">
                  <a:latin typeface="Aileron Regular"/>
                </a:rPr>
                <a:t>, lost under the files</a:t>
              </a:r>
              <a:r>
                <a:rPr lang="en-US" sz="2500" dirty="0">
                  <a:latin typeface="Aileron Regular"/>
                </a:rPr>
                <a:t> due to </a:t>
              </a:r>
              <a:r>
                <a:rPr lang="en-US" sz="2500" b="1" dirty="0">
                  <a:latin typeface="Aileron Regular"/>
                </a:rPr>
                <a:t>society fear or lack of authority</a:t>
              </a:r>
              <a:r>
                <a:rPr lang="en-US" sz="2500" dirty="0">
                  <a:latin typeface="Aileron Regular"/>
                </a:rPr>
                <a:t>.</a:t>
              </a:r>
            </a:p>
          </p:txBody>
        </p:sp>
      </p:grpSp>
      <p:grpSp>
        <p:nvGrpSpPr>
          <p:cNvPr id="11" name="Group 11"/>
          <p:cNvGrpSpPr/>
          <p:nvPr/>
        </p:nvGrpSpPr>
        <p:grpSpPr>
          <a:xfrm>
            <a:off x="9548853" y="681038"/>
            <a:ext cx="8739147" cy="2272013"/>
            <a:chOff x="0" y="-57150"/>
            <a:chExt cx="8534866" cy="3029350"/>
          </a:xfrm>
        </p:grpSpPr>
        <p:sp>
          <p:nvSpPr>
            <p:cNvPr id="12" name="TextBox 12"/>
            <p:cNvSpPr txBox="1"/>
            <p:nvPr/>
          </p:nvSpPr>
          <p:spPr>
            <a:xfrm>
              <a:off x="0" y="-57150"/>
              <a:ext cx="8534866" cy="1063018"/>
            </a:xfrm>
            <a:prstGeom prst="rect">
              <a:avLst/>
            </a:prstGeom>
          </p:spPr>
          <p:txBody>
            <a:bodyPr lIns="0" tIns="0" rIns="0" bIns="0" rtlCol="0" anchor="t">
              <a:spAutoFit/>
            </a:bodyPr>
            <a:lstStyle/>
            <a:p>
              <a:pPr marL="0" lvl="0" indent="0" algn="l">
                <a:lnSpc>
                  <a:spcPts val="6500"/>
                </a:lnSpc>
                <a:spcBef>
                  <a:spcPct val="0"/>
                </a:spcBef>
              </a:pPr>
              <a:r>
                <a:rPr lang="en-US" sz="5000" u="none" spc="-50" dirty="0">
                  <a:solidFill>
                    <a:srgbClr val="F59736"/>
                  </a:solidFill>
                  <a:latin typeface="Aileron Regular Bold"/>
                </a:rPr>
                <a:t>Problem 1</a:t>
              </a:r>
            </a:p>
          </p:txBody>
        </p:sp>
        <p:sp>
          <p:nvSpPr>
            <p:cNvPr id="13" name="TextBox 13"/>
            <p:cNvSpPr txBox="1"/>
            <p:nvPr/>
          </p:nvSpPr>
          <p:spPr>
            <a:xfrm>
              <a:off x="0" y="1182051"/>
              <a:ext cx="8534866" cy="1790149"/>
            </a:xfrm>
            <a:prstGeom prst="rect">
              <a:avLst/>
            </a:prstGeom>
          </p:spPr>
          <p:txBody>
            <a:bodyPr lIns="0" tIns="0" rIns="0" bIns="0" rtlCol="0" anchor="t">
              <a:spAutoFit/>
            </a:bodyPr>
            <a:lstStyle/>
            <a:p>
              <a:pPr lvl="0">
                <a:lnSpc>
                  <a:spcPts val="3550"/>
                </a:lnSpc>
                <a:spcBef>
                  <a:spcPct val="0"/>
                </a:spcBef>
              </a:pPr>
              <a:r>
                <a:rPr lang="en-US" sz="2500" dirty="0">
                  <a:latin typeface="Aileron Regular"/>
                </a:rPr>
                <a:t>India was ranked first and named the world's most dangerous country for women in 2018. And according to stats a girl is being raped in every </a:t>
              </a:r>
              <a:r>
                <a:rPr lang="en-US" sz="2500" b="1" dirty="0">
                  <a:latin typeface="Aileron Regular"/>
                </a:rPr>
                <a:t>20 minutes</a:t>
              </a:r>
              <a:r>
                <a:rPr lang="en-US" sz="2500" dirty="0">
                  <a:latin typeface="Aileron Regular"/>
                </a:rPr>
                <a:t>.</a:t>
              </a:r>
            </a:p>
          </p:txBody>
        </p:sp>
      </p:grpSp>
      <p:grpSp>
        <p:nvGrpSpPr>
          <p:cNvPr id="14" name="Group 14"/>
          <p:cNvGrpSpPr/>
          <p:nvPr/>
        </p:nvGrpSpPr>
        <p:grpSpPr>
          <a:xfrm>
            <a:off x="9548854" y="5413439"/>
            <a:ext cx="6906686" cy="1903146"/>
            <a:chOff x="0" y="-57150"/>
            <a:chExt cx="8534866" cy="2537528"/>
          </a:xfrm>
        </p:grpSpPr>
        <p:sp>
          <p:nvSpPr>
            <p:cNvPr id="15" name="TextBox 15"/>
            <p:cNvSpPr txBox="1"/>
            <p:nvPr/>
          </p:nvSpPr>
          <p:spPr>
            <a:xfrm>
              <a:off x="0" y="-57150"/>
              <a:ext cx="8534866" cy="1063018"/>
            </a:xfrm>
            <a:prstGeom prst="rect">
              <a:avLst/>
            </a:prstGeom>
          </p:spPr>
          <p:txBody>
            <a:bodyPr lIns="0" tIns="0" rIns="0" bIns="0" rtlCol="0" anchor="t">
              <a:spAutoFit/>
            </a:bodyPr>
            <a:lstStyle/>
            <a:p>
              <a:pPr marL="0" lvl="0" indent="0" algn="l">
                <a:lnSpc>
                  <a:spcPts val="6500"/>
                </a:lnSpc>
                <a:spcBef>
                  <a:spcPct val="0"/>
                </a:spcBef>
              </a:pPr>
              <a:r>
                <a:rPr lang="en-US" sz="5000" u="none" spc="-50" dirty="0">
                  <a:solidFill>
                    <a:srgbClr val="F59736"/>
                  </a:solidFill>
                  <a:latin typeface="Aileron Regular Bold"/>
                </a:rPr>
                <a:t>Problem 3</a:t>
              </a:r>
            </a:p>
          </p:txBody>
        </p:sp>
        <p:sp>
          <p:nvSpPr>
            <p:cNvPr id="16" name="TextBox 16"/>
            <p:cNvSpPr txBox="1"/>
            <p:nvPr/>
          </p:nvSpPr>
          <p:spPr>
            <a:xfrm>
              <a:off x="0" y="1305782"/>
              <a:ext cx="8534866" cy="1174596"/>
            </a:xfrm>
            <a:prstGeom prst="rect">
              <a:avLst/>
            </a:prstGeom>
          </p:spPr>
          <p:txBody>
            <a:bodyPr lIns="0" tIns="0" rIns="0" bIns="0" rtlCol="0" anchor="t">
              <a:spAutoFit/>
            </a:bodyPr>
            <a:lstStyle/>
            <a:p>
              <a:pPr lvl="0">
                <a:lnSpc>
                  <a:spcPts val="3550"/>
                </a:lnSpc>
                <a:spcBef>
                  <a:spcPct val="0"/>
                </a:spcBef>
              </a:pPr>
              <a:r>
                <a:rPr lang="en-US" sz="2500" dirty="0">
                  <a:latin typeface="Aileron Regular"/>
                </a:rPr>
                <a:t>Lack of Self Defense tools and Quick Access to them using latest technologies.</a:t>
              </a:r>
            </a:p>
          </p:txBody>
        </p:sp>
      </p:grpSp>
      <p:sp>
        <p:nvSpPr>
          <p:cNvPr id="18" name="TextBox 18"/>
          <p:cNvSpPr txBox="1"/>
          <p:nvPr/>
        </p:nvSpPr>
        <p:spPr>
          <a:xfrm>
            <a:off x="1223120" y="1032474"/>
            <a:ext cx="6390364" cy="3797835"/>
          </a:xfrm>
          <a:prstGeom prst="rect">
            <a:avLst/>
          </a:prstGeom>
        </p:spPr>
        <p:txBody>
          <a:bodyPr lIns="0" tIns="0" rIns="0" bIns="0" rtlCol="0" anchor="t">
            <a:spAutoFit/>
          </a:bodyPr>
          <a:lstStyle/>
          <a:p>
            <a:pPr marL="0" lvl="0" indent="0" algn="l">
              <a:lnSpc>
                <a:spcPts val="10080"/>
              </a:lnSpc>
              <a:spcBef>
                <a:spcPct val="0"/>
              </a:spcBef>
            </a:pPr>
            <a:r>
              <a:rPr lang="en-US" sz="8000" b="1" u="none" dirty="0">
                <a:solidFill>
                  <a:srgbClr val="0E783C"/>
                </a:solidFill>
                <a:latin typeface="Aileron Heavy Bold"/>
              </a:rPr>
              <a:t>Problem needs to be solved.</a:t>
            </a:r>
          </a:p>
        </p:txBody>
      </p:sp>
      <p:grpSp>
        <p:nvGrpSpPr>
          <p:cNvPr id="20" name="Group 20"/>
          <p:cNvGrpSpPr>
            <a:grpSpLocks noChangeAspect="1"/>
          </p:cNvGrpSpPr>
          <p:nvPr/>
        </p:nvGrpSpPr>
        <p:grpSpPr>
          <a:xfrm rot="-5400000">
            <a:off x="8554459" y="917259"/>
            <a:ext cx="342713" cy="230430"/>
            <a:chOff x="0" y="0"/>
            <a:chExt cx="1930400" cy="1297940"/>
          </a:xfrm>
          <a:solidFill>
            <a:srgbClr val="0E783C"/>
          </a:solidFill>
        </p:grpSpPr>
        <p:sp>
          <p:nvSpPr>
            <p:cNvPr id="21" name="Freeform 2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22" name="Group 22"/>
          <p:cNvGrpSpPr>
            <a:grpSpLocks noChangeAspect="1"/>
          </p:cNvGrpSpPr>
          <p:nvPr/>
        </p:nvGrpSpPr>
        <p:grpSpPr>
          <a:xfrm rot="-5400000">
            <a:off x="8554459" y="3400727"/>
            <a:ext cx="342713" cy="230430"/>
            <a:chOff x="0" y="0"/>
            <a:chExt cx="1930400" cy="1297940"/>
          </a:xfrm>
          <a:solidFill>
            <a:srgbClr val="0E783C"/>
          </a:solidFill>
        </p:grpSpPr>
        <p:sp>
          <p:nvSpPr>
            <p:cNvPr id="23" name="Freeform 2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24" name="Group 24"/>
          <p:cNvGrpSpPr>
            <a:grpSpLocks noChangeAspect="1"/>
          </p:cNvGrpSpPr>
          <p:nvPr/>
        </p:nvGrpSpPr>
        <p:grpSpPr>
          <a:xfrm rot="-5400000">
            <a:off x="8554459" y="5649660"/>
            <a:ext cx="342713" cy="230430"/>
            <a:chOff x="0" y="0"/>
            <a:chExt cx="1930400" cy="1297940"/>
          </a:xfrm>
          <a:solidFill>
            <a:srgbClr val="0E783C"/>
          </a:solidFill>
        </p:grpSpPr>
        <p:sp>
          <p:nvSpPr>
            <p:cNvPr id="25" name="Freeform 2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26" name="Group 14">
            <a:extLst>
              <a:ext uri="{FF2B5EF4-FFF2-40B4-BE49-F238E27FC236}">
                <a16:creationId xmlns:a16="http://schemas.microsoft.com/office/drawing/2014/main" id="{DC6971BC-4E6D-4354-9B1D-A612937204F2}"/>
              </a:ext>
            </a:extLst>
          </p:cNvPr>
          <p:cNvGrpSpPr/>
          <p:nvPr/>
        </p:nvGrpSpPr>
        <p:grpSpPr>
          <a:xfrm>
            <a:off x="9548853" y="7704850"/>
            <a:ext cx="7367547" cy="1903146"/>
            <a:chOff x="0" y="-57150"/>
            <a:chExt cx="8534866" cy="2537528"/>
          </a:xfrm>
        </p:grpSpPr>
        <p:sp>
          <p:nvSpPr>
            <p:cNvPr id="27" name="TextBox 15">
              <a:extLst>
                <a:ext uri="{FF2B5EF4-FFF2-40B4-BE49-F238E27FC236}">
                  <a16:creationId xmlns:a16="http://schemas.microsoft.com/office/drawing/2014/main" id="{2E13D8E6-4ADA-4270-9166-4DEAB3E148EF}"/>
                </a:ext>
              </a:extLst>
            </p:cNvPr>
            <p:cNvSpPr txBox="1"/>
            <p:nvPr/>
          </p:nvSpPr>
          <p:spPr>
            <a:xfrm>
              <a:off x="0" y="-57150"/>
              <a:ext cx="8534866" cy="1063018"/>
            </a:xfrm>
            <a:prstGeom prst="rect">
              <a:avLst/>
            </a:prstGeom>
          </p:spPr>
          <p:txBody>
            <a:bodyPr lIns="0" tIns="0" rIns="0" bIns="0" rtlCol="0" anchor="t">
              <a:spAutoFit/>
            </a:bodyPr>
            <a:lstStyle/>
            <a:p>
              <a:pPr marL="0" lvl="0" indent="0" algn="l">
                <a:lnSpc>
                  <a:spcPts val="6500"/>
                </a:lnSpc>
                <a:spcBef>
                  <a:spcPct val="0"/>
                </a:spcBef>
              </a:pPr>
              <a:r>
                <a:rPr lang="en-US" sz="5000" u="none" spc="-50" dirty="0">
                  <a:solidFill>
                    <a:srgbClr val="F59736"/>
                  </a:solidFill>
                  <a:latin typeface="Aileron Regular Bold"/>
                </a:rPr>
                <a:t>Problem 4</a:t>
              </a:r>
            </a:p>
          </p:txBody>
        </p:sp>
        <p:sp>
          <p:nvSpPr>
            <p:cNvPr id="28" name="TextBox 16">
              <a:extLst>
                <a:ext uri="{FF2B5EF4-FFF2-40B4-BE49-F238E27FC236}">
                  <a16:creationId xmlns:a16="http://schemas.microsoft.com/office/drawing/2014/main" id="{594381E4-D3FF-45D0-9CD5-47B9AB81E183}"/>
                </a:ext>
              </a:extLst>
            </p:cNvPr>
            <p:cNvSpPr txBox="1"/>
            <p:nvPr/>
          </p:nvSpPr>
          <p:spPr>
            <a:xfrm>
              <a:off x="0" y="1305782"/>
              <a:ext cx="8534866" cy="1174596"/>
            </a:xfrm>
            <a:prstGeom prst="rect">
              <a:avLst/>
            </a:prstGeom>
          </p:spPr>
          <p:txBody>
            <a:bodyPr lIns="0" tIns="0" rIns="0" bIns="0" rtlCol="0" anchor="t">
              <a:spAutoFit/>
            </a:bodyPr>
            <a:lstStyle/>
            <a:p>
              <a:pPr marL="0" lvl="0" indent="0" algn="l">
                <a:lnSpc>
                  <a:spcPts val="3550"/>
                </a:lnSpc>
                <a:spcBef>
                  <a:spcPct val="0"/>
                </a:spcBef>
              </a:pPr>
              <a:r>
                <a:rPr lang="en-US" sz="2500" b="1" dirty="0">
                  <a:latin typeface="Aileron Regular"/>
                </a:rPr>
                <a:t>Lack of awareness </a:t>
              </a:r>
              <a:r>
                <a:rPr lang="en-US" sz="2500" dirty="0">
                  <a:latin typeface="Aileron Regular"/>
                </a:rPr>
                <a:t>and</a:t>
              </a:r>
              <a:r>
                <a:rPr lang="en-US" sz="2500" b="1" dirty="0">
                  <a:latin typeface="Aileron Regular"/>
                </a:rPr>
                <a:t> fear of punishment </a:t>
              </a:r>
              <a:r>
                <a:rPr lang="en-US" sz="2500" dirty="0">
                  <a:latin typeface="Aileron Regular"/>
                </a:rPr>
                <a:t>among the wrong doers.</a:t>
              </a:r>
              <a:endParaRPr lang="en-US" sz="2500" u="none" dirty="0">
                <a:latin typeface="Aileron Regular"/>
              </a:endParaRPr>
            </a:p>
          </p:txBody>
        </p:sp>
      </p:grpSp>
      <p:grpSp>
        <p:nvGrpSpPr>
          <p:cNvPr id="29" name="Group 24">
            <a:extLst>
              <a:ext uri="{FF2B5EF4-FFF2-40B4-BE49-F238E27FC236}">
                <a16:creationId xmlns:a16="http://schemas.microsoft.com/office/drawing/2014/main" id="{6039ECAE-4449-457C-A966-20044708B345}"/>
              </a:ext>
            </a:extLst>
          </p:cNvPr>
          <p:cNvGrpSpPr>
            <a:grpSpLocks noChangeAspect="1"/>
          </p:cNvGrpSpPr>
          <p:nvPr/>
        </p:nvGrpSpPr>
        <p:grpSpPr>
          <a:xfrm rot="-5400000">
            <a:off x="8554459" y="7941071"/>
            <a:ext cx="342713" cy="230430"/>
            <a:chOff x="0" y="0"/>
            <a:chExt cx="1930400" cy="1297940"/>
          </a:xfrm>
          <a:solidFill>
            <a:srgbClr val="0E783C"/>
          </a:solidFill>
        </p:grpSpPr>
        <p:sp>
          <p:nvSpPr>
            <p:cNvPr id="30" name="Freeform 25">
              <a:extLst>
                <a:ext uri="{FF2B5EF4-FFF2-40B4-BE49-F238E27FC236}">
                  <a16:creationId xmlns:a16="http://schemas.microsoft.com/office/drawing/2014/main" id="{0359FF22-9F62-45EB-A156-F1A028019827}"/>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pic>
        <p:nvPicPr>
          <p:cNvPr id="17" name="Picture 16">
            <a:extLst>
              <a:ext uri="{FF2B5EF4-FFF2-40B4-BE49-F238E27FC236}">
                <a16:creationId xmlns:a16="http://schemas.microsoft.com/office/drawing/2014/main" id="{C20E91A6-124E-4447-A65A-0AF055079020}"/>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20368967">
            <a:off x="2765608" y="5112686"/>
            <a:ext cx="3528392" cy="45745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0" y="38101"/>
            <a:ext cx="15650790" cy="178255"/>
            <a:chOff x="0" y="0"/>
            <a:chExt cx="50177760" cy="571500"/>
          </a:xfrm>
        </p:grpSpPr>
        <p:sp>
          <p:nvSpPr>
            <p:cNvPr id="6" name="Freeform 6"/>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grpSp>
        <p:nvGrpSpPr>
          <p:cNvPr id="7" name="Group 7"/>
          <p:cNvGrpSpPr/>
          <p:nvPr/>
        </p:nvGrpSpPr>
        <p:grpSpPr>
          <a:xfrm rot="-10800000">
            <a:off x="1607064" y="9904152"/>
            <a:ext cx="16694791" cy="178255"/>
            <a:chOff x="0" y="0"/>
            <a:chExt cx="53524916" cy="571500"/>
          </a:xfrm>
        </p:grpSpPr>
        <p:sp>
          <p:nvSpPr>
            <p:cNvPr id="8" name="Freeform 8"/>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sp>
        <p:nvSpPr>
          <p:cNvPr id="22" name="TextBox 10">
            <a:extLst>
              <a:ext uri="{FF2B5EF4-FFF2-40B4-BE49-F238E27FC236}">
                <a16:creationId xmlns:a16="http://schemas.microsoft.com/office/drawing/2014/main" id="{0538729C-2748-4F9D-AE0C-213E2A0F8FE3}"/>
              </a:ext>
            </a:extLst>
          </p:cNvPr>
          <p:cNvSpPr txBox="1"/>
          <p:nvPr/>
        </p:nvSpPr>
        <p:spPr>
          <a:xfrm>
            <a:off x="408907" y="-119691"/>
            <a:ext cx="11706893" cy="1148391"/>
          </a:xfrm>
          <a:prstGeom prst="rect">
            <a:avLst/>
          </a:prstGeom>
        </p:spPr>
        <p:txBody>
          <a:bodyPr wrap="square" lIns="0" tIns="0" rIns="0" bIns="0" rtlCol="0" anchor="t">
            <a:spAutoFit/>
          </a:bodyPr>
          <a:lstStyle/>
          <a:p>
            <a:pPr marL="0" lvl="0" indent="0">
              <a:lnSpc>
                <a:spcPts val="10080"/>
              </a:lnSpc>
              <a:spcBef>
                <a:spcPct val="0"/>
              </a:spcBef>
            </a:pPr>
            <a:r>
              <a:rPr lang="en-US" sz="6000" b="1" u="none" dirty="0">
                <a:solidFill>
                  <a:srgbClr val="F59736"/>
                </a:solidFill>
                <a:latin typeface="Aileron Heavy Bold"/>
              </a:rPr>
              <a:t>Solution and Approach</a:t>
            </a:r>
          </a:p>
        </p:txBody>
      </p:sp>
      <p:sp>
        <p:nvSpPr>
          <p:cNvPr id="23" name="AutoShape 2">
            <a:extLst>
              <a:ext uri="{FF2B5EF4-FFF2-40B4-BE49-F238E27FC236}">
                <a16:creationId xmlns:a16="http://schemas.microsoft.com/office/drawing/2014/main" id="{CFE89EFC-4278-4635-B637-AB73469D0EC2}"/>
              </a:ext>
            </a:extLst>
          </p:cNvPr>
          <p:cNvSpPr/>
          <p:nvPr/>
        </p:nvSpPr>
        <p:spPr>
          <a:xfrm rot="-10800000">
            <a:off x="0" y="9890061"/>
            <a:ext cx="1593209" cy="206439"/>
          </a:xfrm>
          <a:prstGeom prst="rect">
            <a:avLst/>
          </a:prstGeom>
          <a:solidFill>
            <a:srgbClr val="F59736"/>
          </a:solidFill>
        </p:spPr>
      </p:sp>
      <p:sp>
        <p:nvSpPr>
          <p:cNvPr id="70" name="Freeform 5">
            <a:extLst>
              <a:ext uri="{FF2B5EF4-FFF2-40B4-BE49-F238E27FC236}">
                <a16:creationId xmlns:a16="http://schemas.microsoft.com/office/drawing/2014/main" id="{3C70B61D-2F85-4007-B9A5-D183482ED34F}"/>
              </a:ext>
            </a:extLst>
          </p:cNvPr>
          <p:cNvSpPr>
            <a:spLocks/>
          </p:cNvSpPr>
          <p:nvPr/>
        </p:nvSpPr>
        <p:spPr bwMode="auto">
          <a:xfrm>
            <a:off x="906924" y="1139352"/>
            <a:ext cx="1905000" cy="1789831"/>
          </a:xfrm>
          <a:custGeom>
            <a:avLst/>
            <a:gdLst>
              <a:gd name="T0" fmla="*/ 108 w 217"/>
              <a:gd name="T1" fmla="*/ 0 h 217"/>
              <a:gd name="T2" fmla="*/ 0 w 217"/>
              <a:gd name="T3" fmla="*/ 109 h 217"/>
              <a:gd name="T4" fmla="*/ 0 w 217"/>
              <a:gd name="T5" fmla="*/ 109 h 217"/>
              <a:gd name="T6" fmla="*/ 0 w 217"/>
              <a:gd name="T7" fmla="*/ 109 h 217"/>
              <a:gd name="T8" fmla="*/ 0 w 217"/>
              <a:gd name="T9" fmla="*/ 217 h 217"/>
              <a:gd name="T10" fmla="*/ 108 w 217"/>
              <a:gd name="T11" fmla="*/ 217 h 217"/>
              <a:gd name="T12" fmla="*/ 217 w 217"/>
              <a:gd name="T13" fmla="*/ 109 h 217"/>
              <a:gd name="T14" fmla="*/ 217 w 217"/>
              <a:gd name="T15" fmla="*/ 0 h 217"/>
              <a:gd name="T16" fmla="*/ 108 w 21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17">
                <a:moveTo>
                  <a:pt x="108" y="0"/>
                </a:moveTo>
                <a:cubicBezTo>
                  <a:pt x="49" y="0"/>
                  <a:pt x="0" y="49"/>
                  <a:pt x="0" y="109"/>
                </a:cubicBezTo>
                <a:cubicBezTo>
                  <a:pt x="0" y="109"/>
                  <a:pt x="0" y="109"/>
                  <a:pt x="0" y="109"/>
                </a:cubicBezTo>
                <a:cubicBezTo>
                  <a:pt x="0" y="109"/>
                  <a:pt x="0" y="109"/>
                  <a:pt x="0" y="109"/>
                </a:cubicBezTo>
                <a:cubicBezTo>
                  <a:pt x="0" y="217"/>
                  <a:pt x="0" y="217"/>
                  <a:pt x="0" y="217"/>
                </a:cubicBezTo>
                <a:cubicBezTo>
                  <a:pt x="108" y="217"/>
                  <a:pt x="108" y="217"/>
                  <a:pt x="108" y="217"/>
                </a:cubicBezTo>
                <a:cubicBezTo>
                  <a:pt x="168" y="217"/>
                  <a:pt x="217" y="169"/>
                  <a:pt x="217" y="109"/>
                </a:cubicBezTo>
                <a:cubicBezTo>
                  <a:pt x="217" y="0"/>
                  <a:pt x="217" y="0"/>
                  <a:pt x="217" y="0"/>
                </a:cubicBezTo>
                <a:lnTo>
                  <a:pt x="108" y="0"/>
                </a:lnTo>
                <a:close/>
              </a:path>
            </a:pathLst>
          </a:custGeom>
          <a:solidFill>
            <a:srgbClr val="FDECDB"/>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262626"/>
              </a:solidFill>
              <a:effectLst/>
              <a:uLnTx/>
              <a:uFillTx/>
              <a:latin typeface="Roboto"/>
            </a:endParaRPr>
          </a:p>
        </p:txBody>
      </p:sp>
      <p:sp>
        <p:nvSpPr>
          <p:cNvPr id="75" name="Inhaltsplatzhalter 4">
            <a:extLst>
              <a:ext uri="{FF2B5EF4-FFF2-40B4-BE49-F238E27FC236}">
                <a16:creationId xmlns:a16="http://schemas.microsoft.com/office/drawing/2014/main" id="{D2450EDD-8151-4105-9123-618AEB88F688}"/>
              </a:ext>
            </a:extLst>
          </p:cNvPr>
          <p:cNvSpPr txBox="1">
            <a:spLocks/>
          </p:cNvSpPr>
          <p:nvPr/>
        </p:nvSpPr>
        <p:spPr>
          <a:xfrm>
            <a:off x="408907" y="3086100"/>
            <a:ext cx="2762558" cy="5824671"/>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Font typeface="Wingdings" panose="05000000000000000000" pitchFamily="2" charset="2"/>
              <a:buNone/>
            </a:pPr>
            <a:r>
              <a:rPr lang="en-US" sz="2800" b="1" dirty="0">
                <a:solidFill>
                  <a:schemeClr val="tx1"/>
                </a:solidFill>
                <a:latin typeface="Roboto"/>
              </a:rPr>
              <a:t>Mobile Application</a:t>
            </a:r>
            <a:endParaRPr lang="en-US" sz="2050" b="1" dirty="0">
              <a:solidFill>
                <a:schemeClr val="tx1"/>
              </a:solidFill>
              <a:latin typeface="Roboto"/>
            </a:endParaRPr>
          </a:p>
          <a:p>
            <a:pPr>
              <a:lnSpc>
                <a:spcPct val="100000"/>
              </a:lnSpc>
              <a:spcAft>
                <a:spcPts val="900"/>
              </a:spcAft>
            </a:pPr>
            <a:r>
              <a:rPr lang="en-US" sz="2000" dirty="0">
                <a:solidFill>
                  <a:schemeClr val="tx1"/>
                </a:solidFill>
                <a:latin typeface="Roboto"/>
              </a:rPr>
              <a:t>A </a:t>
            </a:r>
            <a:r>
              <a:rPr lang="en-US" sz="2000" b="1" dirty="0">
                <a:solidFill>
                  <a:schemeClr val="tx1"/>
                </a:solidFill>
                <a:latin typeface="Roboto"/>
              </a:rPr>
              <a:t>unique mobile application </a:t>
            </a:r>
            <a:r>
              <a:rPr lang="en-US" sz="2000" dirty="0">
                <a:solidFill>
                  <a:schemeClr val="tx1"/>
                </a:solidFill>
                <a:latin typeface="Roboto"/>
              </a:rPr>
              <a:t>has been developed.</a:t>
            </a:r>
          </a:p>
          <a:p>
            <a:pPr>
              <a:lnSpc>
                <a:spcPct val="100000"/>
              </a:lnSpc>
              <a:spcAft>
                <a:spcPts val="900"/>
              </a:spcAft>
            </a:pPr>
            <a:r>
              <a:rPr lang="en-US" sz="2000" dirty="0">
                <a:solidFill>
                  <a:schemeClr val="tx1"/>
                </a:solidFill>
                <a:latin typeface="Roboto"/>
              </a:rPr>
              <a:t>A </a:t>
            </a:r>
            <a:r>
              <a:rPr lang="en-US" sz="2000" b="1" dirty="0">
                <a:solidFill>
                  <a:schemeClr val="tx1"/>
                </a:solidFill>
                <a:latin typeface="Roboto"/>
              </a:rPr>
              <a:t>hardware gadget </a:t>
            </a:r>
            <a:r>
              <a:rPr lang="en-US" sz="2000" dirty="0">
                <a:solidFill>
                  <a:schemeClr val="tx1"/>
                </a:solidFill>
                <a:latin typeface="Roboto"/>
              </a:rPr>
              <a:t>with emergency features if control over mobile phone is lost.</a:t>
            </a:r>
          </a:p>
          <a:p>
            <a:pPr>
              <a:lnSpc>
                <a:spcPct val="100000"/>
              </a:lnSpc>
              <a:spcAft>
                <a:spcPts val="900"/>
              </a:spcAft>
            </a:pPr>
            <a:r>
              <a:rPr lang="en-US" sz="2000" b="1" dirty="0">
                <a:solidFill>
                  <a:schemeClr val="tx1"/>
                </a:solidFill>
                <a:latin typeface="Roboto"/>
              </a:rPr>
              <a:t>Web portal for complete location Monitoring </a:t>
            </a:r>
            <a:r>
              <a:rPr lang="en-US" sz="2000" dirty="0">
                <a:solidFill>
                  <a:schemeClr val="tx1"/>
                </a:solidFill>
                <a:latin typeface="Roboto"/>
              </a:rPr>
              <a:t>which will direct police and authorities to have patrolling over most affected areas.</a:t>
            </a:r>
            <a:endParaRPr lang="en-US" sz="1800" dirty="0">
              <a:solidFill>
                <a:schemeClr val="tx1"/>
              </a:solidFill>
              <a:latin typeface="Roboto"/>
            </a:endParaRPr>
          </a:p>
        </p:txBody>
      </p:sp>
      <p:sp>
        <p:nvSpPr>
          <p:cNvPr id="93" name="Freeform 5">
            <a:extLst>
              <a:ext uri="{FF2B5EF4-FFF2-40B4-BE49-F238E27FC236}">
                <a16:creationId xmlns:a16="http://schemas.microsoft.com/office/drawing/2014/main" id="{3C1CE20C-A014-4A00-B076-107ED53B287E}"/>
              </a:ext>
            </a:extLst>
          </p:cNvPr>
          <p:cNvSpPr>
            <a:spLocks/>
          </p:cNvSpPr>
          <p:nvPr/>
        </p:nvSpPr>
        <p:spPr bwMode="auto">
          <a:xfrm>
            <a:off x="4481507" y="1121946"/>
            <a:ext cx="1905000" cy="1789831"/>
          </a:xfrm>
          <a:custGeom>
            <a:avLst/>
            <a:gdLst>
              <a:gd name="T0" fmla="*/ 108 w 217"/>
              <a:gd name="T1" fmla="*/ 0 h 217"/>
              <a:gd name="T2" fmla="*/ 0 w 217"/>
              <a:gd name="T3" fmla="*/ 109 h 217"/>
              <a:gd name="T4" fmla="*/ 0 w 217"/>
              <a:gd name="T5" fmla="*/ 109 h 217"/>
              <a:gd name="T6" fmla="*/ 0 w 217"/>
              <a:gd name="T7" fmla="*/ 109 h 217"/>
              <a:gd name="T8" fmla="*/ 0 w 217"/>
              <a:gd name="T9" fmla="*/ 217 h 217"/>
              <a:gd name="T10" fmla="*/ 108 w 217"/>
              <a:gd name="T11" fmla="*/ 217 h 217"/>
              <a:gd name="T12" fmla="*/ 217 w 217"/>
              <a:gd name="T13" fmla="*/ 109 h 217"/>
              <a:gd name="T14" fmla="*/ 217 w 217"/>
              <a:gd name="T15" fmla="*/ 0 h 217"/>
              <a:gd name="T16" fmla="*/ 108 w 21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17">
                <a:moveTo>
                  <a:pt x="108" y="0"/>
                </a:moveTo>
                <a:cubicBezTo>
                  <a:pt x="49" y="0"/>
                  <a:pt x="0" y="49"/>
                  <a:pt x="0" y="109"/>
                </a:cubicBezTo>
                <a:cubicBezTo>
                  <a:pt x="0" y="109"/>
                  <a:pt x="0" y="109"/>
                  <a:pt x="0" y="109"/>
                </a:cubicBezTo>
                <a:cubicBezTo>
                  <a:pt x="0" y="109"/>
                  <a:pt x="0" y="109"/>
                  <a:pt x="0" y="109"/>
                </a:cubicBezTo>
                <a:cubicBezTo>
                  <a:pt x="0" y="217"/>
                  <a:pt x="0" y="217"/>
                  <a:pt x="0" y="217"/>
                </a:cubicBezTo>
                <a:cubicBezTo>
                  <a:pt x="108" y="217"/>
                  <a:pt x="108" y="217"/>
                  <a:pt x="108" y="217"/>
                </a:cubicBezTo>
                <a:cubicBezTo>
                  <a:pt x="168" y="217"/>
                  <a:pt x="217" y="169"/>
                  <a:pt x="217" y="109"/>
                </a:cubicBezTo>
                <a:cubicBezTo>
                  <a:pt x="217" y="0"/>
                  <a:pt x="217" y="0"/>
                  <a:pt x="217" y="0"/>
                </a:cubicBezTo>
                <a:lnTo>
                  <a:pt x="108" y="0"/>
                </a:lnTo>
                <a:close/>
              </a:path>
            </a:pathLst>
          </a:custGeom>
          <a:solidFill>
            <a:srgbClr val="FBD7B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262626"/>
              </a:solidFill>
              <a:effectLst/>
              <a:uLnTx/>
              <a:uFillTx/>
              <a:latin typeface="Roboto"/>
            </a:endParaRPr>
          </a:p>
        </p:txBody>
      </p:sp>
      <p:sp>
        <p:nvSpPr>
          <p:cNvPr id="94" name="Freeform 5">
            <a:extLst>
              <a:ext uri="{FF2B5EF4-FFF2-40B4-BE49-F238E27FC236}">
                <a16:creationId xmlns:a16="http://schemas.microsoft.com/office/drawing/2014/main" id="{6F5F17D9-89D2-4871-B171-65BA1CEF98DC}"/>
              </a:ext>
            </a:extLst>
          </p:cNvPr>
          <p:cNvSpPr>
            <a:spLocks/>
          </p:cNvSpPr>
          <p:nvPr/>
        </p:nvSpPr>
        <p:spPr bwMode="auto">
          <a:xfrm>
            <a:off x="8473709" y="1104900"/>
            <a:ext cx="1905000" cy="1789831"/>
          </a:xfrm>
          <a:custGeom>
            <a:avLst/>
            <a:gdLst>
              <a:gd name="T0" fmla="*/ 108 w 217"/>
              <a:gd name="T1" fmla="*/ 0 h 217"/>
              <a:gd name="T2" fmla="*/ 0 w 217"/>
              <a:gd name="T3" fmla="*/ 109 h 217"/>
              <a:gd name="T4" fmla="*/ 0 w 217"/>
              <a:gd name="T5" fmla="*/ 109 h 217"/>
              <a:gd name="T6" fmla="*/ 0 w 217"/>
              <a:gd name="T7" fmla="*/ 109 h 217"/>
              <a:gd name="T8" fmla="*/ 0 w 217"/>
              <a:gd name="T9" fmla="*/ 217 h 217"/>
              <a:gd name="T10" fmla="*/ 108 w 217"/>
              <a:gd name="T11" fmla="*/ 217 h 217"/>
              <a:gd name="T12" fmla="*/ 217 w 217"/>
              <a:gd name="T13" fmla="*/ 109 h 217"/>
              <a:gd name="T14" fmla="*/ 217 w 217"/>
              <a:gd name="T15" fmla="*/ 0 h 217"/>
              <a:gd name="T16" fmla="*/ 108 w 21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17">
                <a:moveTo>
                  <a:pt x="108" y="0"/>
                </a:moveTo>
                <a:cubicBezTo>
                  <a:pt x="49" y="0"/>
                  <a:pt x="0" y="49"/>
                  <a:pt x="0" y="109"/>
                </a:cubicBezTo>
                <a:cubicBezTo>
                  <a:pt x="0" y="109"/>
                  <a:pt x="0" y="109"/>
                  <a:pt x="0" y="109"/>
                </a:cubicBezTo>
                <a:cubicBezTo>
                  <a:pt x="0" y="109"/>
                  <a:pt x="0" y="109"/>
                  <a:pt x="0" y="109"/>
                </a:cubicBezTo>
                <a:cubicBezTo>
                  <a:pt x="0" y="217"/>
                  <a:pt x="0" y="217"/>
                  <a:pt x="0" y="217"/>
                </a:cubicBezTo>
                <a:cubicBezTo>
                  <a:pt x="108" y="217"/>
                  <a:pt x="108" y="217"/>
                  <a:pt x="108" y="217"/>
                </a:cubicBezTo>
                <a:cubicBezTo>
                  <a:pt x="168" y="217"/>
                  <a:pt x="217" y="169"/>
                  <a:pt x="217" y="109"/>
                </a:cubicBezTo>
                <a:cubicBezTo>
                  <a:pt x="217" y="0"/>
                  <a:pt x="217" y="0"/>
                  <a:pt x="217" y="0"/>
                </a:cubicBezTo>
                <a:lnTo>
                  <a:pt x="108" y="0"/>
                </a:lnTo>
                <a:close/>
              </a:path>
            </a:pathLst>
          </a:custGeom>
          <a:solidFill>
            <a:srgbClr val="F9BE8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dirty="0">
              <a:ln>
                <a:noFill/>
              </a:ln>
              <a:solidFill>
                <a:srgbClr val="262626"/>
              </a:solidFill>
              <a:effectLst/>
              <a:uLnTx/>
              <a:uFillTx/>
              <a:latin typeface="Roboto"/>
            </a:endParaRPr>
          </a:p>
        </p:txBody>
      </p:sp>
      <p:sp>
        <p:nvSpPr>
          <p:cNvPr id="95" name="Freeform 5">
            <a:extLst>
              <a:ext uri="{FF2B5EF4-FFF2-40B4-BE49-F238E27FC236}">
                <a16:creationId xmlns:a16="http://schemas.microsoft.com/office/drawing/2014/main" id="{7408A4B0-176D-4393-A32A-CA65EED5CDFC}"/>
              </a:ext>
            </a:extLst>
          </p:cNvPr>
          <p:cNvSpPr>
            <a:spLocks/>
          </p:cNvSpPr>
          <p:nvPr/>
        </p:nvSpPr>
        <p:spPr bwMode="auto">
          <a:xfrm>
            <a:off x="12192000" y="1139352"/>
            <a:ext cx="1905000" cy="1789831"/>
          </a:xfrm>
          <a:custGeom>
            <a:avLst/>
            <a:gdLst>
              <a:gd name="T0" fmla="*/ 108 w 217"/>
              <a:gd name="T1" fmla="*/ 0 h 217"/>
              <a:gd name="T2" fmla="*/ 0 w 217"/>
              <a:gd name="T3" fmla="*/ 109 h 217"/>
              <a:gd name="T4" fmla="*/ 0 w 217"/>
              <a:gd name="T5" fmla="*/ 109 h 217"/>
              <a:gd name="T6" fmla="*/ 0 w 217"/>
              <a:gd name="T7" fmla="*/ 109 h 217"/>
              <a:gd name="T8" fmla="*/ 0 w 217"/>
              <a:gd name="T9" fmla="*/ 217 h 217"/>
              <a:gd name="T10" fmla="*/ 108 w 217"/>
              <a:gd name="T11" fmla="*/ 217 h 217"/>
              <a:gd name="T12" fmla="*/ 217 w 217"/>
              <a:gd name="T13" fmla="*/ 109 h 217"/>
              <a:gd name="T14" fmla="*/ 217 w 217"/>
              <a:gd name="T15" fmla="*/ 0 h 217"/>
              <a:gd name="T16" fmla="*/ 108 w 21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17">
                <a:moveTo>
                  <a:pt x="108" y="0"/>
                </a:moveTo>
                <a:cubicBezTo>
                  <a:pt x="49" y="0"/>
                  <a:pt x="0" y="49"/>
                  <a:pt x="0" y="109"/>
                </a:cubicBezTo>
                <a:cubicBezTo>
                  <a:pt x="0" y="109"/>
                  <a:pt x="0" y="109"/>
                  <a:pt x="0" y="109"/>
                </a:cubicBezTo>
                <a:cubicBezTo>
                  <a:pt x="0" y="109"/>
                  <a:pt x="0" y="109"/>
                  <a:pt x="0" y="109"/>
                </a:cubicBezTo>
                <a:cubicBezTo>
                  <a:pt x="0" y="217"/>
                  <a:pt x="0" y="217"/>
                  <a:pt x="0" y="217"/>
                </a:cubicBezTo>
                <a:cubicBezTo>
                  <a:pt x="108" y="217"/>
                  <a:pt x="108" y="217"/>
                  <a:pt x="108" y="217"/>
                </a:cubicBezTo>
                <a:cubicBezTo>
                  <a:pt x="168" y="217"/>
                  <a:pt x="217" y="169"/>
                  <a:pt x="217" y="109"/>
                </a:cubicBezTo>
                <a:cubicBezTo>
                  <a:pt x="217" y="0"/>
                  <a:pt x="217" y="0"/>
                  <a:pt x="217" y="0"/>
                </a:cubicBezTo>
                <a:lnTo>
                  <a:pt x="108" y="0"/>
                </a:lnTo>
                <a:close/>
              </a:path>
            </a:pathLst>
          </a:custGeom>
          <a:solidFill>
            <a:srgbClr val="F7AE65"/>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262626"/>
              </a:solidFill>
              <a:effectLst/>
              <a:uLnTx/>
              <a:uFillTx/>
              <a:latin typeface="Roboto"/>
            </a:endParaRPr>
          </a:p>
        </p:txBody>
      </p:sp>
      <p:sp>
        <p:nvSpPr>
          <p:cNvPr id="96" name="Freeform 5">
            <a:extLst>
              <a:ext uri="{FF2B5EF4-FFF2-40B4-BE49-F238E27FC236}">
                <a16:creationId xmlns:a16="http://schemas.microsoft.com/office/drawing/2014/main" id="{15D9F023-DF35-4DC4-AD27-E87CE2564D74}"/>
              </a:ext>
            </a:extLst>
          </p:cNvPr>
          <p:cNvSpPr>
            <a:spLocks/>
          </p:cNvSpPr>
          <p:nvPr/>
        </p:nvSpPr>
        <p:spPr bwMode="auto">
          <a:xfrm>
            <a:off x="15544800" y="1104900"/>
            <a:ext cx="1905000" cy="1789831"/>
          </a:xfrm>
          <a:custGeom>
            <a:avLst/>
            <a:gdLst>
              <a:gd name="T0" fmla="*/ 108 w 217"/>
              <a:gd name="T1" fmla="*/ 0 h 217"/>
              <a:gd name="T2" fmla="*/ 0 w 217"/>
              <a:gd name="T3" fmla="*/ 109 h 217"/>
              <a:gd name="T4" fmla="*/ 0 w 217"/>
              <a:gd name="T5" fmla="*/ 109 h 217"/>
              <a:gd name="T6" fmla="*/ 0 w 217"/>
              <a:gd name="T7" fmla="*/ 109 h 217"/>
              <a:gd name="T8" fmla="*/ 0 w 217"/>
              <a:gd name="T9" fmla="*/ 217 h 217"/>
              <a:gd name="T10" fmla="*/ 108 w 217"/>
              <a:gd name="T11" fmla="*/ 217 h 217"/>
              <a:gd name="T12" fmla="*/ 217 w 217"/>
              <a:gd name="T13" fmla="*/ 109 h 217"/>
              <a:gd name="T14" fmla="*/ 217 w 217"/>
              <a:gd name="T15" fmla="*/ 0 h 217"/>
              <a:gd name="T16" fmla="*/ 108 w 217"/>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17">
                <a:moveTo>
                  <a:pt x="108" y="0"/>
                </a:moveTo>
                <a:cubicBezTo>
                  <a:pt x="49" y="0"/>
                  <a:pt x="0" y="49"/>
                  <a:pt x="0" y="109"/>
                </a:cubicBezTo>
                <a:cubicBezTo>
                  <a:pt x="0" y="109"/>
                  <a:pt x="0" y="109"/>
                  <a:pt x="0" y="109"/>
                </a:cubicBezTo>
                <a:cubicBezTo>
                  <a:pt x="0" y="109"/>
                  <a:pt x="0" y="109"/>
                  <a:pt x="0" y="109"/>
                </a:cubicBezTo>
                <a:cubicBezTo>
                  <a:pt x="0" y="217"/>
                  <a:pt x="0" y="217"/>
                  <a:pt x="0" y="217"/>
                </a:cubicBezTo>
                <a:cubicBezTo>
                  <a:pt x="108" y="217"/>
                  <a:pt x="108" y="217"/>
                  <a:pt x="108" y="217"/>
                </a:cubicBezTo>
                <a:cubicBezTo>
                  <a:pt x="168" y="217"/>
                  <a:pt x="217" y="169"/>
                  <a:pt x="217" y="109"/>
                </a:cubicBezTo>
                <a:cubicBezTo>
                  <a:pt x="217" y="0"/>
                  <a:pt x="217" y="0"/>
                  <a:pt x="217" y="0"/>
                </a:cubicBezTo>
                <a:lnTo>
                  <a:pt x="108" y="0"/>
                </a:lnTo>
                <a:close/>
              </a:path>
            </a:pathLst>
          </a:custGeom>
          <a:solidFill>
            <a:srgbClr val="F59736"/>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262626"/>
              </a:solidFill>
              <a:effectLst/>
              <a:uLnTx/>
              <a:uFillTx/>
              <a:latin typeface="Roboto"/>
            </a:endParaRPr>
          </a:p>
        </p:txBody>
      </p:sp>
      <p:sp>
        <p:nvSpPr>
          <p:cNvPr id="105" name="Inhaltsplatzhalter 4">
            <a:extLst>
              <a:ext uri="{FF2B5EF4-FFF2-40B4-BE49-F238E27FC236}">
                <a16:creationId xmlns:a16="http://schemas.microsoft.com/office/drawing/2014/main" id="{E3043A80-AD3C-4FAC-88B6-230AF6FA8650}"/>
              </a:ext>
            </a:extLst>
          </p:cNvPr>
          <p:cNvSpPr txBox="1">
            <a:spLocks/>
          </p:cNvSpPr>
          <p:nvPr/>
        </p:nvSpPr>
        <p:spPr>
          <a:xfrm>
            <a:off x="3187982" y="3072113"/>
            <a:ext cx="4437419" cy="697883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Font typeface="Wingdings" panose="05000000000000000000" pitchFamily="2" charset="2"/>
              <a:buNone/>
            </a:pPr>
            <a:r>
              <a:rPr lang="en-US" sz="2800" b="1" dirty="0">
                <a:solidFill>
                  <a:schemeClr val="tx1"/>
                </a:solidFill>
                <a:latin typeface="Roboto"/>
              </a:rPr>
              <a:t>Uniqueness of our Application</a:t>
            </a:r>
          </a:p>
          <a:p>
            <a:pPr>
              <a:lnSpc>
                <a:spcPct val="100000"/>
              </a:lnSpc>
              <a:spcAft>
                <a:spcPts val="900"/>
              </a:spcAft>
            </a:pPr>
            <a:r>
              <a:rPr lang="en-US" sz="2000" b="1" dirty="0">
                <a:solidFill>
                  <a:schemeClr val="tx1"/>
                </a:solidFill>
                <a:latin typeface="Roboto"/>
              </a:rPr>
              <a:t>On shake emergency call </a:t>
            </a:r>
            <a:r>
              <a:rPr lang="en-US" sz="2000" dirty="0">
                <a:solidFill>
                  <a:schemeClr val="tx1"/>
                </a:solidFill>
                <a:latin typeface="Roboto"/>
              </a:rPr>
              <a:t>and location sharing feature. </a:t>
            </a:r>
          </a:p>
          <a:p>
            <a:pPr>
              <a:lnSpc>
                <a:spcPct val="100000"/>
              </a:lnSpc>
              <a:spcAft>
                <a:spcPts val="900"/>
              </a:spcAft>
            </a:pPr>
            <a:r>
              <a:rPr lang="en-US" sz="2000" dirty="0">
                <a:solidFill>
                  <a:schemeClr val="tx1"/>
                </a:solidFill>
                <a:latin typeface="Roboto"/>
              </a:rPr>
              <a:t>With same shake one can </a:t>
            </a:r>
            <a:r>
              <a:rPr lang="en-US" sz="2000" b="1" dirty="0">
                <a:solidFill>
                  <a:schemeClr val="tx1"/>
                </a:solidFill>
                <a:latin typeface="Roboto"/>
              </a:rPr>
              <a:t>capture the photo of attacker </a:t>
            </a:r>
            <a:r>
              <a:rPr lang="en-US" sz="2000" dirty="0">
                <a:solidFill>
                  <a:schemeClr val="tx1"/>
                </a:solidFill>
                <a:latin typeface="Roboto"/>
              </a:rPr>
              <a:t>and that photo will </a:t>
            </a:r>
            <a:r>
              <a:rPr lang="en-US" sz="2000" b="1" dirty="0">
                <a:solidFill>
                  <a:schemeClr val="tx1"/>
                </a:solidFill>
                <a:latin typeface="Roboto"/>
              </a:rPr>
              <a:t>automatically</a:t>
            </a:r>
            <a:r>
              <a:rPr lang="en-US" sz="2000" dirty="0">
                <a:solidFill>
                  <a:schemeClr val="tx1"/>
                </a:solidFill>
                <a:latin typeface="Roboto"/>
              </a:rPr>
              <a:t> be sent to guardian via </a:t>
            </a:r>
            <a:r>
              <a:rPr lang="en-US" sz="2000" b="1" dirty="0">
                <a:solidFill>
                  <a:schemeClr val="tx1"/>
                </a:solidFill>
                <a:latin typeface="Roboto"/>
              </a:rPr>
              <a:t>WhatsApp.</a:t>
            </a:r>
          </a:p>
          <a:p>
            <a:pPr>
              <a:lnSpc>
                <a:spcPct val="100000"/>
              </a:lnSpc>
              <a:spcAft>
                <a:spcPts val="900"/>
              </a:spcAft>
            </a:pPr>
            <a:r>
              <a:rPr lang="en-US" sz="2000" dirty="0">
                <a:solidFill>
                  <a:schemeClr val="tx1"/>
                </a:solidFill>
                <a:latin typeface="Roboto"/>
              </a:rPr>
              <a:t>Now what will happen where there is </a:t>
            </a:r>
            <a:r>
              <a:rPr lang="en-US" sz="2000" b="1" dirty="0">
                <a:solidFill>
                  <a:schemeClr val="tx1"/>
                </a:solidFill>
                <a:latin typeface="Roboto"/>
              </a:rPr>
              <a:t>no internet? </a:t>
            </a:r>
            <a:r>
              <a:rPr lang="en-US" sz="2000" dirty="0">
                <a:solidFill>
                  <a:schemeClr val="tx1"/>
                </a:solidFill>
                <a:latin typeface="Roboto"/>
              </a:rPr>
              <a:t>We will be sending the same signal via </a:t>
            </a:r>
            <a:r>
              <a:rPr lang="en-US" sz="2000" b="1" dirty="0">
                <a:solidFill>
                  <a:schemeClr val="tx1"/>
                </a:solidFill>
                <a:latin typeface="Roboto"/>
              </a:rPr>
              <a:t>SMS</a:t>
            </a:r>
            <a:r>
              <a:rPr lang="en-US" sz="2000" dirty="0">
                <a:solidFill>
                  <a:schemeClr val="tx1"/>
                </a:solidFill>
                <a:latin typeface="Roboto"/>
              </a:rPr>
              <a:t>. It means all the emergency operations are working just by a shake on a particular gesture.</a:t>
            </a:r>
          </a:p>
          <a:p>
            <a:pPr>
              <a:lnSpc>
                <a:spcPct val="100000"/>
              </a:lnSpc>
              <a:spcAft>
                <a:spcPts val="900"/>
              </a:spcAft>
            </a:pPr>
            <a:r>
              <a:rPr lang="en-US" sz="2000" b="1" dirty="0">
                <a:solidFill>
                  <a:schemeClr val="tx1"/>
                </a:solidFill>
                <a:latin typeface="Roboto"/>
              </a:rPr>
              <a:t>Voice clips of 5-10 sec </a:t>
            </a:r>
            <a:r>
              <a:rPr lang="en-US" sz="2000" dirty="0">
                <a:solidFill>
                  <a:schemeClr val="tx1"/>
                </a:solidFill>
                <a:latin typeface="Roboto"/>
              </a:rPr>
              <a:t>will also be streams continuously after shake.</a:t>
            </a:r>
          </a:p>
          <a:p>
            <a:pPr>
              <a:lnSpc>
                <a:spcPct val="100000"/>
              </a:lnSpc>
              <a:spcAft>
                <a:spcPts val="900"/>
              </a:spcAft>
            </a:pPr>
            <a:r>
              <a:rPr lang="en-US" sz="2000" dirty="0">
                <a:solidFill>
                  <a:schemeClr val="tx1"/>
                </a:solidFill>
                <a:latin typeface="Roboto"/>
              </a:rPr>
              <a:t>We have </a:t>
            </a:r>
            <a:r>
              <a:rPr lang="en-US" sz="2000" b="1" dirty="0">
                <a:solidFill>
                  <a:schemeClr val="tx1"/>
                </a:solidFill>
                <a:latin typeface="Roboto"/>
              </a:rPr>
              <a:t>One-Tap OLA Ride</a:t>
            </a:r>
            <a:r>
              <a:rPr lang="en-US" sz="2000" dirty="0">
                <a:solidFill>
                  <a:schemeClr val="tx1"/>
                </a:solidFill>
                <a:latin typeface="Roboto"/>
              </a:rPr>
              <a:t> booking feature enables to automatically book a ride to nearest police station or home.</a:t>
            </a:r>
          </a:p>
        </p:txBody>
      </p:sp>
      <p:sp>
        <p:nvSpPr>
          <p:cNvPr id="106" name="Inhaltsplatzhalter 4">
            <a:extLst>
              <a:ext uri="{FF2B5EF4-FFF2-40B4-BE49-F238E27FC236}">
                <a16:creationId xmlns:a16="http://schemas.microsoft.com/office/drawing/2014/main" id="{18F2213E-E319-46DE-ACEE-F2BB3DD67A05}"/>
              </a:ext>
            </a:extLst>
          </p:cNvPr>
          <p:cNvSpPr txBox="1">
            <a:spLocks/>
          </p:cNvSpPr>
          <p:nvPr/>
        </p:nvSpPr>
        <p:spPr>
          <a:xfrm>
            <a:off x="7641918" y="3082180"/>
            <a:ext cx="3988470" cy="644022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Font typeface="Wingdings" panose="05000000000000000000" pitchFamily="2" charset="2"/>
              <a:buNone/>
            </a:pPr>
            <a:r>
              <a:rPr lang="en-US" sz="2800" b="1" dirty="0">
                <a:solidFill>
                  <a:schemeClr val="tx1"/>
                </a:solidFill>
                <a:latin typeface="Roboto"/>
              </a:rPr>
              <a:t>How we are preventing mishappening.</a:t>
            </a:r>
          </a:p>
          <a:p>
            <a:pPr>
              <a:lnSpc>
                <a:spcPct val="100000"/>
              </a:lnSpc>
              <a:spcAft>
                <a:spcPts val="900"/>
              </a:spcAft>
            </a:pPr>
            <a:r>
              <a:rPr lang="en-US" sz="2000" dirty="0">
                <a:solidFill>
                  <a:schemeClr val="tx1"/>
                </a:solidFill>
                <a:latin typeface="Roboto"/>
              </a:rPr>
              <a:t>A women who is in danger will shake her phone or use our app to send a push notification. </a:t>
            </a:r>
            <a:r>
              <a:rPr lang="en-US" sz="2000" b="1" dirty="0">
                <a:solidFill>
                  <a:schemeClr val="tx1"/>
                </a:solidFill>
                <a:latin typeface="Roboto"/>
              </a:rPr>
              <a:t>If our app is made a default app for every smart phone user everyone near her will be getting a pop up notification in there phone. </a:t>
            </a:r>
            <a:r>
              <a:rPr lang="en-US" sz="2000" b="1" dirty="0">
                <a:solidFill>
                  <a:srgbClr val="FF0000"/>
                </a:solidFill>
                <a:latin typeface="Roboto"/>
              </a:rPr>
              <a:t>EVEN the ATTACKER. </a:t>
            </a:r>
            <a:r>
              <a:rPr lang="en-US" sz="2000" b="1" dirty="0">
                <a:solidFill>
                  <a:schemeClr val="tx1"/>
                </a:solidFill>
                <a:latin typeface="Roboto"/>
              </a:rPr>
              <a:t>And whoever allows that notification will be shown the shortest path to that women using google maps.</a:t>
            </a:r>
          </a:p>
          <a:p>
            <a:pPr>
              <a:lnSpc>
                <a:spcPct val="100000"/>
              </a:lnSpc>
              <a:spcAft>
                <a:spcPts val="900"/>
              </a:spcAft>
            </a:pPr>
            <a:r>
              <a:rPr lang="en-US" sz="2000" dirty="0">
                <a:solidFill>
                  <a:schemeClr val="tx1"/>
                </a:solidFill>
                <a:latin typeface="Roboto"/>
              </a:rPr>
              <a:t>This will also give us the location of closest person near her in our database to catch the culprit.</a:t>
            </a:r>
          </a:p>
          <a:p>
            <a:pPr>
              <a:lnSpc>
                <a:spcPct val="100000"/>
              </a:lnSpc>
              <a:spcAft>
                <a:spcPts val="900"/>
              </a:spcAft>
            </a:pPr>
            <a:r>
              <a:rPr lang="en-US" sz="2000" dirty="0">
                <a:solidFill>
                  <a:schemeClr val="tx1"/>
                </a:solidFill>
                <a:latin typeface="Roboto"/>
              </a:rPr>
              <a:t>Further we have siren feature enabled in our app.</a:t>
            </a:r>
          </a:p>
        </p:txBody>
      </p:sp>
      <p:sp>
        <p:nvSpPr>
          <p:cNvPr id="107" name="Inhaltsplatzhalter 4">
            <a:extLst>
              <a:ext uri="{FF2B5EF4-FFF2-40B4-BE49-F238E27FC236}">
                <a16:creationId xmlns:a16="http://schemas.microsoft.com/office/drawing/2014/main" id="{F8C3421F-0201-44EA-BCB2-7688BDE9DAAB}"/>
              </a:ext>
            </a:extLst>
          </p:cNvPr>
          <p:cNvSpPr txBox="1">
            <a:spLocks/>
          </p:cNvSpPr>
          <p:nvPr/>
        </p:nvSpPr>
        <p:spPr>
          <a:xfrm>
            <a:off x="11646905" y="3080002"/>
            <a:ext cx="3028224" cy="667105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Font typeface="Wingdings" panose="05000000000000000000" pitchFamily="2" charset="2"/>
              <a:buNone/>
            </a:pPr>
            <a:r>
              <a:rPr lang="en-US" sz="2800" b="1" dirty="0">
                <a:solidFill>
                  <a:schemeClr val="tx1"/>
                </a:solidFill>
                <a:latin typeface="Roboto"/>
              </a:rPr>
              <a:t>Steps Taken towards security.</a:t>
            </a:r>
          </a:p>
          <a:p>
            <a:pPr>
              <a:lnSpc>
                <a:spcPct val="100000"/>
              </a:lnSpc>
              <a:spcAft>
                <a:spcPts val="900"/>
              </a:spcAft>
            </a:pPr>
            <a:r>
              <a:rPr lang="en-US" sz="2000" dirty="0">
                <a:solidFill>
                  <a:schemeClr val="tx1"/>
                </a:solidFill>
                <a:latin typeface="Roboto"/>
              </a:rPr>
              <a:t>If the Wi-Fi or internet is off, our app will automatically turns it on.</a:t>
            </a:r>
          </a:p>
          <a:p>
            <a:pPr>
              <a:lnSpc>
                <a:spcPct val="100000"/>
              </a:lnSpc>
              <a:spcAft>
                <a:spcPts val="900"/>
              </a:spcAft>
            </a:pPr>
            <a:r>
              <a:rPr lang="en-US" sz="2000" dirty="0">
                <a:solidFill>
                  <a:schemeClr val="tx1"/>
                </a:solidFill>
                <a:latin typeface="Roboto"/>
              </a:rPr>
              <a:t>If our phone is locked, just a gesture from hand is required.</a:t>
            </a:r>
          </a:p>
          <a:p>
            <a:pPr>
              <a:lnSpc>
                <a:spcPct val="100000"/>
              </a:lnSpc>
              <a:spcAft>
                <a:spcPts val="900"/>
              </a:spcAft>
            </a:pPr>
            <a:r>
              <a:rPr lang="en-US" sz="2000" dirty="0">
                <a:solidFill>
                  <a:schemeClr val="tx1"/>
                </a:solidFill>
                <a:latin typeface="Roboto"/>
              </a:rPr>
              <a:t>No internet available? We have SMS feature enabled to send location.</a:t>
            </a:r>
          </a:p>
          <a:p>
            <a:pPr>
              <a:lnSpc>
                <a:spcPct val="100000"/>
              </a:lnSpc>
              <a:spcAft>
                <a:spcPts val="900"/>
              </a:spcAft>
            </a:pPr>
            <a:r>
              <a:rPr lang="en-US" sz="2000" dirty="0">
                <a:solidFill>
                  <a:schemeClr val="tx1"/>
                </a:solidFill>
                <a:latin typeface="Roboto"/>
              </a:rPr>
              <a:t>Lost control over phone? We have our smart gadget to activate services.</a:t>
            </a:r>
          </a:p>
          <a:p>
            <a:pPr>
              <a:lnSpc>
                <a:spcPct val="100000"/>
              </a:lnSpc>
              <a:spcAft>
                <a:spcPts val="900"/>
              </a:spcAft>
            </a:pPr>
            <a:r>
              <a:rPr lang="en-US" sz="2000" dirty="0">
                <a:solidFill>
                  <a:schemeClr val="tx1"/>
                </a:solidFill>
                <a:latin typeface="Roboto"/>
              </a:rPr>
              <a:t>Nothing can stop us in preventing the wrong.</a:t>
            </a:r>
            <a:endParaRPr lang="en-US" sz="1800" dirty="0">
              <a:solidFill>
                <a:schemeClr val="tx1"/>
              </a:solidFill>
              <a:latin typeface="Roboto"/>
            </a:endParaRPr>
          </a:p>
        </p:txBody>
      </p:sp>
      <p:sp>
        <p:nvSpPr>
          <p:cNvPr id="108" name="Inhaltsplatzhalter 4">
            <a:extLst>
              <a:ext uri="{FF2B5EF4-FFF2-40B4-BE49-F238E27FC236}">
                <a16:creationId xmlns:a16="http://schemas.microsoft.com/office/drawing/2014/main" id="{5B703DA0-DA0A-467F-895F-C72ED5CA07DC}"/>
              </a:ext>
            </a:extLst>
          </p:cNvPr>
          <p:cNvSpPr txBox="1">
            <a:spLocks/>
          </p:cNvSpPr>
          <p:nvPr/>
        </p:nvSpPr>
        <p:spPr>
          <a:xfrm>
            <a:off x="14855285" y="3099645"/>
            <a:ext cx="3304812" cy="712502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900"/>
              </a:spcAft>
              <a:buFont typeface="Wingdings" panose="05000000000000000000" pitchFamily="2" charset="2"/>
              <a:buNone/>
            </a:pPr>
            <a:r>
              <a:rPr lang="en-US" sz="2800" b="1" dirty="0">
                <a:solidFill>
                  <a:schemeClr val="tx1"/>
                </a:solidFill>
                <a:latin typeface="Roboto"/>
              </a:rPr>
              <a:t>Return to Home Safe and Secured.</a:t>
            </a:r>
          </a:p>
          <a:p>
            <a:pPr>
              <a:lnSpc>
                <a:spcPct val="100000"/>
              </a:lnSpc>
              <a:spcAft>
                <a:spcPts val="900"/>
              </a:spcAft>
            </a:pPr>
            <a:r>
              <a:rPr lang="en-US" sz="2000" dirty="0">
                <a:solidFill>
                  <a:schemeClr val="tx1"/>
                </a:solidFill>
                <a:latin typeface="Roboto"/>
              </a:rPr>
              <a:t>This will surely prevent the danger and the women can be helped by many ways at a single time.</a:t>
            </a:r>
          </a:p>
          <a:p>
            <a:pPr marL="0" indent="0" algn="ctr">
              <a:lnSpc>
                <a:spcPct val="100000"/>
              </a:lnSpc>
              <a:spcAft>
                <a:spcPts val="900"/>
              </a:spcAft>
              <a:buNone/>
            </a:pPr>
            <a:r>
              <a:rPr lang="en-US" sz="2600" b="1" dirty="0">
                <a:solidFill>
                  <a:schemeClr val="tx1"/>
                </a:solidFill>
                <a:latin typeface="Roboto"/>
              </a:rPr>
              <a:t>We don’t want you to think for the time of the incidence happening or after it. We are here to save the person before mishap and to make the wrongdoers believe that they cannot be saved by anyone, not even by themselves.</a:t>
            </a:r>
          </a:p>
        </p:txBody>
      </p:sp>
      <p:cxnSp>
        <p:nvCxnSpPr>
          <p:cNvPr id="112" name="Straight Arrow Connector 111">
            <a:extLst>
              <a:ext uri="{FF2B5EF4-FFF2-40B4-BE49-F238E27FC236}">
                <a16:creationId xmlns:a16="http://schemas.microsoft.com/office/drawing/2014/main" id="{40A565A9-584E-4F34-8F77-0491D80BD0C1}"/>
              </a:ext>
            </a:extLst>
          </p:cNvPr>
          <p:cNvCxnSpPr>
            <a:stCxn id="70" idx="6"/>
            <a:endCxn id="93" idx="1"/>
          </p:cNvCxnSpPr>
          <p:nvPr/>
        </p:nvCxnSpPr>
        <p:spPr>
          <a:xfrm flipV="1">
            <a:off x="2811924" y="2020986"/>
            <a:ext cx="1669583" cy="17406"/>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84806EC-1CD9-4518-84B3-CEDF891B86AB}"/>
              </a:ext>
            </a:extLst>
          </p:cNvPr>
          <p:cNvCxnSpPr>
            <a:cxnSpLocks/>
          </p:cNvCxnSpPr>
          <p:nvPr/>
        </p:nvCxnSpPr>
        <p:spPr>
          <a:xfrm flipV="1">
            <a:off x="6386507" y="2034267"/>
            <a:ext cx="2067884" cy="2062"/>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C97545E-EFAE-4C0F-9D8D-EFE442DB8AC9}"/>
              </a:ext>
            </a:extLst>
          </p:cNvPr>
          <p:cNvCxnSpPr>
            <a:cxnSpLocks/>
            <a:endCxn id="95" idx="1"/>
          </p:cNvCxnSpPr>
          <p:nvPr/>
        </p:nvCxnSpPr>
        <p:spPr>
          <a:xfrm>
            <a:off x="10398027" y="2038392"/>
            <a:ext cx="1793973"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3E46F7A-0911-4680-857C-80425A4A2181}"/>
              </a:ext>
            </a:extLst>
          </p:cNvPr>
          <p:cNvCxnSpPr>
            <a:cxnSpLocks/>
            <a:stCxn id="95" idx="6"/>
          </p:cNvCxnSpPr>
          <p:nvPr/>
        </p:nvCxnSpPr>
        <p:spPr>
          <a:xfrm>
            <a:off x="14097000" y="2038392"/>
            <a:ext cx="1447800"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 name="Graphic 3" descr="House">
            <a:extLst>
              <a:ext uri="{FF2B5EF4-FFF2-40B4-BE49-F238E27FC236}">
                <a16:creationId xmlns:a16="http://schemas.microsoft.com/office/drawing/2014/main" id="{7917F29B-3B74-4C8D-9D8B-781FA8799A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0393" y="1536053"/>
            <a:ext cx="914400" cy="914400"/>
          </a:xfrm>
          <a:prstGeom prst="rect">
            <a:avLst/>
          </a:prstGeom>
        </p:spPr>
      </p:pic>
      <p:pic>
        <p:nvPicPr>
          <p:cNvPr id="10" name="Graphic 9" descr="Smart Phone">
            <a:extLst>
              <a:ext uri="{FF2B5EF4-FFF2-40B4-BE49-F238E27FC236}">
                <a16:creationId xmlns:a16="http://schemas.microsoft.com/office/drawing/2014/main" id="{318D87C2-80A1-4D5F-94BA-BE72C58A67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4865" y="1636042"/>
            <a:ext cx="914400" cy="914400"/>
          </a:xfrm>
          <a:prstGeom prst="rect">
            <a:avLst/>
          </a:prstGeom>
        </p:spPr>
      </p:pic>
      <p:pic>
        <p:nvPicPr>
          <p:cNvPr id="12" name="Graphic 11" descr="Laptop">
            <a:extLst>
              <a:ext uri="{FF2B5EF4-FFF2-40B4-BE49-F238E27FC236}">
                <a16:creationId xmlns:a16="http://schemas.microsoft.com/office/drawing/2014/main" id="{E7DD556C-CF78-4CFB-B2FE-DB7BBEE7E3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89" y="2780307"/>
            <a:ext cx="914400" cy="914400"/>
          </a:xfrm>
          <a:prstGeom prst="rect">
            <a:avLst/>
          </a:prstGeom>
        </p:spPr>
      </p:pic>
      <p:pic>
        <p:nvPicPr>
          <p:cNvPr id="14" name="Graphic 13" descr="Processor">
            <a:extLst>
              <a:ext uri="{FF2B5EF4-FFF2-40B4-BE49-F238E27FC236}">
                <a16:creationId xmlns:a16="http://schemas.microsoft.com/office/drawing/2014/main" id="{65630954-968A-4547-B75F-26E838CFD31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12071" y="2768829"/>
            <a:ext cx="914400" cy="914400"/>
          </a:xfrm>
          <a:prstGeom prst="rect">
            <a:avLst/>
          </a:prstGeom>
        </p:spPr>
      </p:pic>
      <p:pic>
        <p:nvPicPr>
          <p:cNvPr id="16" name="Graphic 15" descr="Fingerprint">
            <a:extLst>
              <a:ext uri="{FF2B5EF4-FFF2-40B4-BE49-F238E27FC236}">
                <a16:creationId xmlns:a16="http://schemas.microsoft.com/office/drawing/2014/main" id="{41C39E29-35BB-4107-8F53-C242AD309B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76264" y="1623706"/>
            <a:ext cx="914400" cy="914400"/>
          </a:xfrm>
          <a:prstGeom prst="rect">
            <a:avLst/>
          </a:prstGeom>
        </p:spPr>
      </p:pic>
      <p:pic>
        <p:nvPicPr>
          <p:cNvPr id="18" name="Graphic 17" descr="Wi Fi">
            <a:extLst>
              <a:ext uri="{FF2B5EF4-FFF2-40B4-BE49-F238E27FC236}">
                <a16:creationId xmlns:a16="http://schemas.microsoft.com/office/drawing/2014/main" id="{A8C6D406-4317-48B6-94CD-B1B0E359BDC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40601" y="1572489"/>
            <a:ext cx="914400" cy="914400"/>
          </a:xfrm>
          <a:prstGeom prst="rect">
            <a:avLst/>
          </a:prstGeom>
        </p:spPr>
      </p:pic>
      <p:pic>
        <p:nvPicPr>
          <p:cNvPr id="20" name="Graphic 19" descr="Security camera sign">
            <a:extLst>
              <a:ext uri="{FF2B5EF4-FFF2-40B4-BE49-F238E27FC236}">
                <a16:creationId xmlns:a16="http://schemas.microsoft.com/office/drawing/2014/main" id="{F9F960F1-1944-4C61-9D10-6C621078C00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687300" y="1495111"/>
            <a:ext cx="914400" cy="914400"/>
          </a:xfrm>
          <a:prstGeom prst="rect">
            <a:avLst/>
          </a:prstGeom>
        </p:spPr>
      </p:pic>
      <p:pic>
        <p:nvPicPr>
          <p:cNvPr id="24" name="Graphic 23" descr="Handcuffs">
            <a:extLst>
              <a:ext uri="{FF2B5EF4-FFF2-40B4-BE49-F238E27FC236}">
                <a16:creationId xmlns:a16="http://schemas.microsoft.com/office/drawing/2014/main" id="{85D6C13B-D15C-42EF-8FD5-67331C8BD8A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906500" y="8286051"/>
            <a:ext cx="914400" cy="914400"/>
          </a:xfrm>
          <a:prstGeom prst="rect">
            <a:avLst/>
          </a:prstGeom>
        </p:spPr>
      </p:pic>
      <p:pic>
        <p:nvPicPr>
          <p:cNvPr id="26" name="Graphic 25" descr="Siren">
            <a:extLst>
              <a:ext uri="{FF2B5EF4-FFF2-40B4-BE49-F238E27FC236}">
                <a16:creationId xmlns:a16="http://schemas.microsoft.com/office/drawing/2014/main" id="{80ED84CF-725C-4E76-8FFA-BBFDCE2A466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75124" y="9018441"/>
            <a:ext cx="914400" cy="914400"/>
          </a:xfrm>
          <a:prstGeom prst="rect">
            <a:avLst/>
          </a:prstGeom>
        </p:spPr>
      </p:pic>
      <p:pic>
        <p:nvPicPr>
          <p:cNvPr id="28" name="Graphic 27" descr="Taxi">
            <a:extLst>
              <a:ext uri="{FF2B5EF4-FFF2-40B4-BE49-F238E27FC236}">
                <a16:creationId xmlns:a16="http://schemas.microsoft.com/office/drawing/2014/main" id="{B5E08FFC-9C49-4F90-A51B-749BBB05C9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94905" y="9522405"/>
            <a:ext cx="914400" cy="914400"/>
          </a:xfrm>
          <a:prstGeom prst="rect">
            <a:avLst/>
          </a:prstGeom>
        </p:spPr>
      </p:pic>
      <p:pic>
        <p:nvPicPr>
          <p:cNvPr id="30" name="Graphic 29" descr="Speaker Phone">
            <a:extLst>
              <a:ext uri="{FF2B5EF4-FFF2-40B4-BE49-F238E27FC236}">
                <a16:creationId xmlns:a16="http://schemas.microsoft.com/office/drawing/2014/main" id="{1875C35A-8824-415C-A89F-4A40201E3BD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12352" y="1551132"/>
            <a:ext cx="914400" cy="914400"/>
          </a:xfrm>
          <a:prstGeom prst="rect">
            <a:avLst/>
          </a:prstGeom>
        </p:spPr>
      </p:pic>
      <p:pic>
        <p:nvPicPr>
          <p:cNvPr id="65" name="Graphic 64" descr="Cell Tower">
            <a:extLst>
              <a:ext uri="{FF2B5EF4-FFF2-40B4-BE49-F238E27FC236}">
                <a16:creationId xmlns:a16="http://schemas.microsoft.com/office/drawing/2014/main" id="{8AD74AEC-49A2-485C-B21B-228E0C903BAE}"/>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06066" y="7045624"/>
            <a:ext cx="914400"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715441" y="0"/>
            <a:ext cx="1593209" cy="10287000"/>
          </a:xfrm>
          <a:prstGeom prst="rect">
            <a:avLst/>
          </a:prstGeom>
          <a:solidFill>
            <a:srgbClr val="F59736"/>
          </a:solidFill>
        </p:spPr>
      </p:sp>
      <p:grpSp>
        <p:nvGrpSpPr>
          <p:cNvPr id="5" name="Group 5"/>
          <p:cNvGrpSpPr/>
          <p:nvPr/>
        </p:nvGrpSpPr>
        <p:grpSpPr>
          <a:xfrm rot="-10800000">
            <a:off x="0" y="114301"/>
            <a:ext cx="15650790" cy="178255"/>
            <a:chOff x="0" y="0"/>
            <a:chExt cx="50177760" cy="571500"/>
          </a:xfrm>
        </p:grpSpPr>
        <p:sp>
          <p:nvSpPr>
            <p:cNvPr id="6" name="Freeform 6"/>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grpSp>
        <p:nvGrpSpPr>
          <p:cNvPr id="7" name="Group 7"/>
          <p:cNvGrpSpPr/>
          <p:nvPr/>
        </p:nvGrpSpPr>
        <p:grpSpPr>
          <a:xfrm rot="-10800000">
            <a:off x="1593209" y="9918245"/>
            <a:ext cx="16694791" cy="178255"/>
            <a:chOff x="0" y="0"/>
            <a:chExt cx="53524916" cy="571500"/>
          </a:xfrm>
        </p:grpSpPr>
        <p:sp>
          <p:nvSpPr>
            <p:cNvPr id="8" name="Freeform 8"/>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sp>
        <p:nvSpPr>
          <p:cNvPr id="10" name="TextBox 10"/>
          <p:cNvSpPr txBox="1"/>
          <p:nvPr/>
        </p:nvSpPr>
        <p:spPr>
          <a:xfrm>
            <a:off x="1151112" y="100878"/>
            <a:ext cx="6844046" cy="1130694"/>
          </a:xfrm>
          <a:prstGeom prst="rect">
            <a:avLst/>
          </a:prstGeom>
        </p:spPr>
        <p:txBody>
          <a:bodyPr wrap="square" lIns="0" tIns="0" rIns="0" bIns="0" rtlCol="0" anchor="t">
            <a:spAutoFit/>
          </a:bodyPr>
          <a:lstStyle/>
          <a:p>
            <a:pPr marL="0" lvl="0" indent="0">
              <a:lnSpc>
                <a:spcPts val="10080"/>
              </a:lnSpc>
              <a:spcBef>
                <a:spcPct val="0"/>
              </a:spcBef>
            </a:pPr>
            <a:r>
              <a:rPr lang="en-US" sz="5400" b="1" u="none" dirty="0">
                <a:solidFill>
                  <a:srgbClr val="F79938"/>
                </a:solidFill>
                <a:latin typeface="Aileron Heavy Bold"/>
              </a:rPr>
              <a:t>Workflow Structure</a:t>
            </a:r>
          </a:p>
        </p:txBody>
      </p:sp>
      <p:pic>
        <p:nvPicPr>
          <p:cNvPr id="12" name="Picture 11">
            <a:extLst>
              <a:ext uri="{FF2B5EF4-FFF2-40B4-BE49-F238E27FC236}">
                <a16:creationId xmlns:a16="http://schemas.microsoft.com/office/drawing/2014/main" id="{37D7539C-3A34-4A47-944E-297A259922B8}"/>
              </a:ext>
            </a:extLst>
          </p:cNvPr>
          <p:cNvPicPr>
            <a:picLocks noChangeAspect="1"/>
          </p:cNvPicPr>
          <p:nvPr/>
        </p:nvPicPr>
        <p:blipFill rotWithShape="1">
          <a:blip r:embed="rId3">
            <a:extLst>
              <a:ext uri="{28A0092B-C50C-407E-A947-70E740481C1C}">
                <a14:useLocalDpi xmlns:a14="http://schemas.microsoft.com/office/drawing/2010/main" val="0"/>
              </a:ext>
            </a:extLst>
          </a:blip>
          <a:srcRect l="16625" t="33201"/>
          <a:stretch/>
        </p:blipFill>
        <p:spPr>
          <a:xfrm>
            <a:off x="2303240" y="867605"/>
            <a:ext cx="13681520" cy="9536319"/>
          </a:xfrm>
          <a:prstGeom prst="rect">
            <a:avLst/>
          </a:prstGeom>
        </p:spPr>
      </p:pic>
      <p:pic>
        <p:nvPicPr>
          <p:cNvPr id="68" name="Picture 67">
            <a:extLst>
              <a:ext uri="{FF2B5EF4-FFF2-40B4-BE49-F238E27FC236}">
                <a16:creationId xmlns:a16="http://schemas.microsoft.com/office/drawing/2014/main" id="{180E0FFF-74A0-4273-AB82-1DD506BA66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41" y="8977213"/>
            <a:ext cx="1325480" cy="879450"/>
          </a:xfrm>
          <a:prstGeom prst="rect">
            <a:avLst/>
          </a:prstGeom>
        </p:spPr>
      </p:pic>
      <p:pic>
        <p:nvPicPr>
          <p:cNvPr id="70" name="Picture 69">
            <a:extLst>
              <a:ext uri="{FF2B5EF4-FFF2-40B4-BE49-F238E27FC236}">
                <a16:creationId xmlns:a16="http://schemas.microsoft.com/office/drawing/2014/main" id="{804CCC4C-C272-404A-8537-6FE1DF6411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19399" y="8803010"/>
            <a:ext cx="785292" cy="1227857"/>
          </a:xfrm>
          <a:prstGeom prst="rect">
            <a:avLst/>
          </a:prstGeom>
        </p:spPr>
      </p:pic>
    </p:spTree>
    <p:extLst>
      <p:ext uri="{BB962C8B-B14F-4D97-AF65-F5344CB8AC3E}">
        <p14:creationId xmlns:p14="http://schemas.microsoft.com/office/powerpoint/2010/main" val="366366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512"/>
            <a:ext cx="1593209" cy="10287000"/>
          </a:xfrm>
          <a:prstGeom prst="rect">
            <a:avLst/>
          </a:prstGeom>
          <a:solidFill>
            <a:srgbClr val="F79938"/>
          </a:solidFill>
        </p:spPr>
      </p:sp>
      <p:grpSp>
        <p:nvGrpSpPr>
          <p:cNvPr id="5" name="Group 5"/>
          <p:cNvGrpSpPr/>
          <p:nvPr/>
        </p:nvGrpSpPr>
        <p:grpSpPr>
          <a:xfrm rot="-10800000">
            <a:off x="0" y="114301"/>
            <a:ext cx="15650790" cy="178255"/>
            <a:chOff x="0" y="0"/>
            <a:chExt cx="50177760" cy="571500"/>
          </a:xfrm>
        </p:grpSpPr>
        <p:sp>
          <p:nvSpPr>
            <p:cNvPr id="6" name="Freeform 6"/>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grpSp>
        <p:nvGrpSpPr>
          <p:cNvPr id="7" name="Group 7"/>
          <p:cNvGrpSpPr/>
          <p:nvPr/>
        </p:nvGrpSpPr>
        <p:grpSpPr>
          <a:xfrm rot="-10800000">
            <a:off x="1593209" y="9918245"/>
            <a:ext cx="16694791" cy="178255"/>
            <a:chOff x="0" y="0"/>
            <a:chExt cx="53524916" cy="571500"/>
          </a:xfrm>
        </p:grpSpPr>
        <p:sp>
          <p:nvSpPr>
            <p:cNvPr id="8" name="Freeform 8"/>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sp>
        <p:nvSpPr>
          <p:cNvPr id="160" name="TextBox 13">
            <a:extLst>
              <a:ext uri="{FF2B5EF4-FFF2-40B4-BE49-F238E27FC236}">
                <a16:creationId xmlns:a16="http://schemas.microsoft.com/office/drawing/2014/main" id="{5B8CF822-D337-41B1-A912-86783C5BC782}"/>
              </a:ext>
            </a:extLst>
          </p:cNvPr>
          <p:cNvSpPr txBox="1"/>
          <p:nvPr/>
        </p:nvSpPr>
        <p:spPr>
          <a:xfrm>
            <a:off x="11675210" y="6199175"/>
            <a:ext cx="1905874" cy="276999"/>
          </a:xfrm>
          <a:prstGeom prst="rect">
            <a:avLst/>
          </a:prstGeom>
        </p:spPr>
        <p:txBody>
          <a:bodyPr wrap="square" lIns="0" tIns="0" rIns="0" bIns="0" rtlCol="0" anchor="t">
            <a:spAutoFit/>
          </a:bodyPr>
          <a:lstStyle/>
          <a:p>
            <a:pPr marL="0" lvl="0" indent="0" algn="ctr">
              <a:spcBef>
                <a:spcPct val="0"/>
              </a:spcBef>
            </a:pPr>
            <a:r>
              <a:rPr lang="en-US" b="1" dirty="0">
                <a:latin typeface="Aileron Regular"/>
              </a:rPr>
              <a:t>Smart Band</a:t>
            </a:r>
            <a:endParaRPr lang="en-US" b="1" u="none" dirty="0">
              <a:latin typeface="Aileron Regular"/>
            </a:endParaRPr>
          </a:p>
        </p:txBody>
      </p:sp>
      <p:sp>
        <p:nvSpPr>
          <p:cNvPr id="161" name="TextBox 13">
            <a:extLst>
              <a:ext uri="{FF2B5EF4-FFF2-40B4-BE49-F238E27FC236}">
                <a16:creationId xmlns:a16="http://schemas.microsoft.com/office/drawing/2014/main" id="{9F99EED6-3C3B-4F62-BE11-EE6CC868CA41}"/>
              </a:ext>
            </a:extLst>
          </p:cNvPr>
          <p:cNvSpPr txBox="1"/>
          <p:nvPr/>
        </p:nvSpPr>
        <p:spPr>
          <a:xfrm>
            <a:off x="8929991" y="5235732"/>
            <a:ext cx="2539097" cy="276999"/>
          </a:xfrm>
          <a:prstGeom prst="rect">
            <a:avLst/>
          </a:prstGeom>
        </p:spPr>
        <p:txBody>
          <a:bodyPr wrap="square" lIns="0" tIns="0" rIns="0" bIns="0" rtlCol="0" anchor="t">
            <a:spAutoFit/>
          </a:bodyPr>
          <a:lstStyle/>
          <a:p>
            <a:pPr marL="0" lvl="0" indent="0" algn="ctr">
              <a:spcBef>
                <a:spcPct val="0"/>
              </a:spcBef>
            </a:pPr>
            <a:r>
              <a:rPr lang="en-US" b="1" u="none" dirty="0">
                <a:latin typeface="Aileron Regular"/>
              </a:rPr>
              <a:t>Mobile Application</a:t>
            </a:r>
          </a:p>
        </p:txBody>
      </p:sp>
      <p:cxnSp>
        <p:nvCxnSpPr>
          <p:cNvPr id="168" name="Connector: Curved 167">
            <a:extLst>
              <a:ext uri="{FF2B5EF4-FFF2-40B4-BE49-F238E27FC236}">
                <a16:creationId xmlns:a16="http://schemas.microsoft.com/office/drawing/2014/main" id="{5D359C6A-3FC9-4464-9978-2C59CB3328E6}"/>
              </a:ext>
            </a:extLst>
          </p:cNvPr>
          <p:cNvCxnSpPr>
            <a:cxnSpLocks/>
            <a:stCxn id="160" idx="2"/>
            <a:endCxn id="11" idx="1"/>
          </p:cNvCxnSpPr>
          <p:nvPr/>
        </p:nvCxnSpPr>
        <p:spPr>
          <a:xfrm rot="16200000" flipH="1">
            <a:off x="13095939" y="6008381"/>
            <a:ext cx="445073" cy="1380657"/>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TextBox 27">
            <a:extLst>
              <a:ext uri="{FF2B5EF4-FFF2-40B4-BE49-F238E27FC236}">
                <a16:creationId xmlns:a16="http://schemas.microsoft.com/office/drawing/2014/main" id="{86A1AFBB-F854-474C-9213-9D3F2634A903}"/>
              </a:ext>
            </a:extLst>
          </p:cNvPr>
          <p:cNvSpPr txBox="1"/>
          <p:nvPr/>
        </p:nvSpPr>
        <p:spPr>
          <a:xfrm>
            <a:off x="2072043" y="318964"/>
            <a:ext cx="3720580"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Screenshots</a:t>
            </a:r>
          </a:p>
        </p:txBody>
      </p:sp>
      <p:sp>
        <p:nvSpPr>
          <p:cNvPr id="40" name="TextBox 39">
            <a:extLst>
              <a:ext uri="{FF2B5EF4-FFF2-40B4-BE49-F238E27FC236}">
                <a16:creationId xmlns:a16="http://schemas.microsoft.com/office/drawing/2014/main" id="{00034084-8D1C-4368-83B9-6506FC57431A}"/>
              </a:ext>
            </a:extLst>
          </p:cNvPr>
          <p:cNvSpPr txBox="1"/>
          <p:nvPr/>
        </p:nvSpPr>
        <p:spPr>
          <a:xfrm>
            <a:off x="10631690" y="-113084"/>
            <a:ext cx="6193236" cy="1130694"/>
          </a:xfrm>
          <a:prstGeom prst="rect">
            <a:avLst/>
          </a:prstGeom>
        </p:spPr>
        <p:txBody>
          <a:bodyPr wrap="square" lIns="0" tIns="0" rIns="0" bIns="0" rtlCol="0" anchor="t">
            <a:spAutoFit/>
          </a:bodyPr>
          <a:lstStyle/>
          <a:p>
            <a:pPr marL="0" lvl="0" indent="0">
              <a:lnSpc>
                <a:spcPts val="10080"/>
              </a:lnSpc>
              <a:spcBef>
                <a:spcPct val="0"/>
              </a:spcBef>
            </a:pPr>
            <a:r>
              <a:rPr lang="en-US" sz="5400" b="1" u="none" dirty="0">
                <a:solidFill>
                  <a:srgbClr val="F79938"/>
                </a:solidFill>
                <a:latin typeface="Aileron Heavy Bold"/>
              </a:rPr>
              <a:t>How 5G will help?</a:t>
            </a:r>
          </a:p>
        </p:txBody>
      </p:sp>
      <p:sp>
        <p:nvSpPr>
          <p:cNvPr id="41" name="TextBox 30">
            <a:extLst>
              <a:ext uri="{FF2B5EF4-FFF2-40B4-BE49-F238E27FC236}">
                <a16:creationId xmlns:a16="http://schemas.microsoft.com/office/drawing/2014/main" id="{A6BEB176-4267-49B9-B03D-15270E0746BF}"/>
              </a:ext>
            </a:extLst>
          </p:cNvPr>
          <p:cNvSpPr txBox="1"/>
          <p:nvPr/>
        </p:nvSpPr>
        <p:spPr>
          <a:xfrm>
            <a:off x="10283103" y="1131208"/>
            <a:ext cx="6763089" cy="3770071"/>
          </a:xfrm>
          <a:prstGeom prst="rect">
            <a:avLst/>
          </a:prstGeom>
        </p:spPr>
        <p:txBody>
          <a:bodyPr wrap="square"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Faster Network and Internet speed will make our device work faster.</a:t>
            </a:r>
          </a:p>
          <a:p>
            <a:pPr marL="342900" lvl="0" indent="-342900">
              <a:lnSpc>
                <a:spcPts val="3266"/>
              </a:lnSpc>
              <a:buFont typeface="Arial" panose="020B0604020202020204" pitchFamily="34" charset="0"/>
              <a:buChar char="•"/>
            </a:pPr>
            <a:r>
              <a:rPr lang="en-US" sz="2300" u="none" dirty="0">
                <a:latin typeface="Aileron Regular"/>
              </a:rPr>
              <a:t>Access </a:t>
            </a:r>
            <a:r>
              <a:rPr lang="en-US" sz="2300" dirty="0">
                <a:latin typeface="Aileron Regular"/>
              </a:rPr>
              <a:t>to cloud and database will be fast.</a:t>
            </a:r>
          </a:p>
          <a:p>
            <a:pPr marL="342900" lvl="0" indent="-342900">
              <a:lnSpc>
                <a:spcPts val="3266"/>
              </a:lnSpc>
              <a:buFont typeface="Arial" panose="020B0604020202020204" pitchFamily="34" charset="0"/>
              <a:buChar char="•"/>
            </a:pPr>
            <a:r>
              <a:rPr lang="en-US" sz="2300" u="none" dirty="0">
                <a:latin typeface="Aileron Regular"/>
              </a:rPr>
              <a:t>Better connectivity and reach to people.</a:t>
            </a:r>
          </a:p>
          <a:p>
            <a:pPr marL="342900" lvl="0" indent="-342900">
              <a:lnSpc>
                <a:spcPts val="3266"/>
              </a:lnSpc>
              <a:buFont typeface="Arial" panose="020B0604020202020204" pitchFamily="34" charset="0"/>
              <a:buChar char="•"/>
            </a:pPr>
            <a:r>
              <a:rPr lang="en-US" sz="2300" dirty="0">
                <a:latin typeface="Aileron Regular"/>
              </a:rPr>
              <a:t>Public Networks will be faster and police stations and hospitals can access our portal in much more efficient way.</a:t>
            </a:r>
          </a:p>
          <a:p>
            <a:pPr marL="342900" lvl="0" indent="-342900">
              <a:lnSpc>
                <a:spcPts val="3266"/>
              </a:lnSpc>
              <a:buFont typeface="Arial" panose="020B0604020202020204" pitchFamily="34" charset="0"/>
              <a:buChar char="•"/>
            </a:pPr>
            <a:r>
              <a:rPr lang="en-US" sz="2300" u="none" dirty="0">
                <a:latin typeface="Aileron Regular"/>
              </a:rPr>
              <a:t>Nearby people will get notifications earlier.</a:t>
            </a:r>
          </a:p>
          <a:p>
            <a:pPr marL="342900" lvl="0" indent="-342900">
              <a:lnSpc>
                <a:spcPts val="3266"/>
              </a:lnSpc>
              <a:buFont typeface="Arial" panose="020B0604020202020204" pitchFamily="34" charset="0"/>
              <a:buChar char="•"/>
            </a:pPr>
            <a:r>
              <a:rPr lang="en-US" sz="2300" u="none" dirty="0">
                <a:latin typeface="Aileron Regular"/>
              </a:rPr>
              <a:t>Audio and V</a:t>
            </a:r>
            <a:r>
              <a:rPr lang="en-US" sz="2300" dirty="0">
                <a:latin typeface="Aileron Regular"/>
              </a:rPr>
              <a:t>ideo Clips can be Streamed easily.</a:t>
            </a:r>
            <a:endParaRPr lang="en-US" sz="2300" u="none" dirty="0">
              <a:latin typeface="Aileron Regular"/>
            </a:endParaRPr>
          </a:p>
        </p:txBody>
      </p:sp>
      <p:pic>
        <p:nvPicPr>
          <p:cNvPr id="42" name="Picture 41">
            <a:extLst>
              <a:ext uri="{FF2B5EF4-FFF2-40B4-BE49-F238E27FC236}">
                <a16:creationId xmlns:a16="http://schemas.microsoft.com/office/drawing/2014/main" id="{52B8909B-615D-405B-A585-7FF45481F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7607" y="1556091"/>
            <a:ext cx="2535425" cy="1325217"/>
          </a:xfrm>
          <a:prstGeom prst="rect">
            <a:avLst/>
          </a:prstGeom>
        </p:spPr>
      </p:pic>
      <p:pic>
        <p:nvPicPr>
          <p:cNvPr id="1026" name="Picture 2">
            <a:extLst>
              <a:ext uri="{FF2B5EF4-FFF2-40B4-BE49-F238E27FC236}">
                <a16:creationId xmlns:a16="http://schemas.microsoft.com/office/drawing/2014/main" id="{14AB4C8C-0090-44A6-86AF-9156C5BC99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430" y="1569758"/>
            <a:ext cx="237172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C061C2-F381-4D34-96A3-09967B02BB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6360" y="1580993"/>
            <a:ext cx="237172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D63F791-0580-426A-BCE9-851F1E0B57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0274" y="1590518"/>
            <a:ext cx="2371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1B3E56E-BBCE-4A44-A3BD-C05425FC79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2896" y="5682409"/>
            <a:ext cx="2239595" cy="44924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7434294-1C65-4285-B85C-0DA4178E6F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9696" y="5638152"/>
            <a:ext cx="22288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508863-2E68-4D43-A097-A5BD6D5E87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3141" y="6620626"/>
            <a:ext cx="5486400" cy="2781300"/>
          </a:xfrm>
          <a:prstGeom prst="rect">
            <a:avLst/>
          </a:prstGeom>
        </p:spPr>
      </p:pic>
      <p:pic>
        <p:nvPicPr>
          <p:cNvPr id="11" name="Picture 10">
            <a:extLst>
              <a:ext uri="{FF2B5EF4-FFF2-40B4-BE49-F238E27FC236}">
                <a16:creationId xmlns:a16="http://schemas.microsoft.com/office/drawing/2014/main" id="{1F12CFF2-14DF-4723-8573-BC731890E0A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7839"/>
          <a:stretch/>
        </p:blipFill>
        <p:spPr>
          <a:xfrm>
            <a:off x="14008804" y="5314618"/>
            <a:ext cx="3948492" cy="3213258"/>
          </a:xfrm>
          <a:prstGeom prst="rect">
            <a:avLst/>
          </a:prstGeom>
        </p:spPr>
      </p:pic>
      <p:pic>
        <p:nvPicPr>
          <p:cNvPr id="13" name="Picture 12">
            <a:extLst>
              <a:ext uri="{FF2B5EF4-FFF2-40B4-BE49-F238E27FC236}">
                <a16:creationId xmlns:a16="http://schemas.microsoft.com/office/drawing/2014/main" id="{567D1AED-8FD1-4B9B-B5FC-4683B69BE48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008" t="6251" r="7561" b="10918"/>
          <a:stretch/>
        </p:blipFill>
        <p:spPr>
          <a:xfrm>
            <a:off x="12608071" y="7825459"/>
            <a:ext cx="3243559" cy="2358601"/>
          </a:xfrm>
          <a:prstGeom prst="rect">
            <a:avLst/>
          </a:prstGeom>
        </p:spPr>
      </p:pic>
      <p:cxnSp>
        <p:nvCxnSpPr>
          <p:cNvPr id="170" name="Connector: Curved 169">
            <a:extLst>
              <a:ext uri="{FF2B5EF4-FFF2-40B4-BE49-F238E27FC236}">
                <a16:creationId xmlns:a16="http://schemas.microsoft.com/office/drawing/2014/main" id="{A1C5C493-7A7F-4311-9A8B-E789B981686E}"/>
              </a:ext>
            </a:extLst>
          </p:cNvPr>
          <p:cNvCxnSpPr>
            <a:cxnSpLocks/>
            <a:stCxn id="161" idx="0"/>
          </p:cNvCxnSpPr>
          <p:nvPr/>
        </p:nvCxnSpPr>
        <p:spPr>
          <a:xfrm rot="16200000" flipV="1">
            <a:off x="8780599" y="3816791"/>
            <a:ext cx="1093107" cy="1744776"/>
          </a:xfrm>
          <a:prstGeom prst="curved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9" name="TextBox 13">
            <a:extLst>
              <a:ext uri="{FF2B5EF4-FFF2-40B4-BE49-F238E27FC236}">
                <a16:creationId xmlns:a16="http://schemas.microsoft.com/office/drawing/2014/main" id="{729CB1F5-5DE6-43DA-8385-35D8256E1989}"/>
              </a:ext>
            </a:extLst>
          </p:cNvPr>
          <p:cNvSpPr txBox="1"/>
          <p:nvPr/>
        </p:nvSpPr>
        <p:spPr>
          <a:xfrm>
            <a:off x="9901985" y="9573642"/>
            <a:ext cx="2421491" cy="276999"/>
          </a:xfrm>
          <a:prstGeom prst="rect">
            <a:avLst/>
          </a:prstGeom>
        </p:spPr>
        <p:txBody>
          <a:bodyPr wrap="square" lIns="0" tIns="0" rIns="0" bIns="0" rtlCol="0" anchor="t">
            <a:spAutoFit/>
          </a:bodyPr>
          <a:lstStyle/>
          <a:p>
            <a:pPr marL="0" lvl="0" indent="0" algn="ctr">
              <a:spcBef>
                <a:spcPct val="0"/>
              </a:spcBef>
            </a:pPr>
            <a:r>
              <a:rPr lang="en-US" b="1" u="none" dirty="0">
                <a:latin typeface="Aileron Regular"/>
              </a:rPr>
              <a:t>Gadget Schematic</a:t>
            </a:r>
          </a:p>
        </p:txBody>
      </p:sp>
      <p:cxnSp>
        <p:nvCxnSpPr>
          <p:cNvPr id="165" name="Connector: Curved 164">
            <a:extLst>
              <a:ext uri="{FF2B5EF4-FFF2-40B4-BE49-F238E27FC236}">
                <a16:creationId xmlns:a16="http://schemas.microsoft.com/office/drawing/2014/main" id="{856CBB8A-3F57-4FD6-BA10-D0B34F58DD16}"/>
              </a:ext>
            </a:extLst>
          </p:cNvPr>
          <p:cNvCxnSpPr>
            <a:cxnSpLocks/>
          </p:cNvCxnSpPr>
          <p:nvPr/>
        </p:nvCxnSpPr>
        <p:spPr>
          <a:xfrm rot="10800000">
            <a:off x="9461063" y="8982132"/>
            <a:ext cx="443443" cy="541706"/>
          </a:xfrm>
          <a:prstGeom prst="curvedConnector2">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0" y="9890061"/>
            <a:ext cx="1593209" cy="206439"/>
          </a:xfrm>
          <a:prstGeom prst="rect">
            <a:avLst/>
          </a:prstGeom>
          <a:solidFill>
            <a:srgbClr val="F79938"/>
          </a:solidFill>
        </p:spPr>
      </p:sp>
      <p:grpSp>
        <p:nvGrpSpPr>
          <p:cNvPr id="3" name="Group 3"/>
          <p:cNvGrpSpPr/>
          <p:nvPr/>
        </p:nvGrpSpPr>
        <p:grpSpPr>
          <a:xfrm rot="-10800000">
            <a:off x="1593209" y="9904153"/>
            <a:ext cx="16694791" cy="178255"/>
            <a:chOff x="0" y="0"/>
            <a:chExt cx="53524916" cy="571500"/>
          </a:xfrm>
        </p:grpSpPr>
        <p:sp>
          <p:nvSpPr>
            <p:cNvPr id="4" name="Freeform 4"/>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grpSp>
        <p:nvGrpSpPr>
          <p:cNvPr id="6" name="Group 6"/>
          <p:cNvGrpSpPr/>
          <p:nvPr/>
        </p:nvGrpSpPr>
        <p:grpSpPr>
          <a:xfrm rot="-10800000">
            <a:off x="-1" y="146508"/>
            <a:ext cx="16694791" cy="222247"/>
            <a:chOff x="0" y="0"/>
            <a:chExt cx="50177760" cy="571500"/>
          </a:xfrm>
        </p:grpSpPr>
        <p:sp>
          <p:nvSpPr>
            <p:cNvPr id="7" name="Freeform 7"/>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sp>
        <p:nvSpPr>
          <p:cNvPr id="59" name="TextBox 27">
            <a:extLst>
              <a:ext uri="{FF2B5EF4-FFF2-40B4-BE49-F238E27FC236}">
                <a16:creationId xmlns:a16="http://schemas.microsoft.com/office/drawing/2014/main" id="{158AB71D-35DD-429E-A4B2-642C5C2897FD}"/>
              </a:ext>
            </a:extLst>
          </p:cNvPr>
          <p:cNvSpPr txBox="1"/>
          <p:nvPr/>
        </p:nvSpPr>
        <p:spPr>
          <a:xfrm>
            <a:off x="5068887" y="396724"/>
            <a:ext cx="8150226"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Product Development Plan</a:t>
            </a:r>
          </a:p>
        </p:txBody>
      </p:sp>
      <p:sp>
        <p:nvSpPr>
          <p:cNvPr id="111" name="AutoShape 2">
            <a:extLst>
              <a:ext uri="{FF2B5EF4-FFF2-40B4-BE49-F238E27FC236}">
                <a16:creationId xmlns:a16="http://schemas.microsoft.com/office/drawing/2014/main" id="{B6779968-0A69-4351-9838-EF2279359695}"/>
              </a:ext>
            </a:extLst>
          </p:cNvPr>
          <p:cNvSpPr/>
          <p:nvPr/>
        </p:nvSpPr>
        <p:spPr>
          <a:xfrm rot="-10800000">
            <a:off x="16694791" y="155637"/>
            <a:ext cx="1593209" cy="206439"/>
          </a:xfrm>
          <a:prstGeom prst="rect">
            <a:avLst/>
          </a:prstGeom>
          <a:solidFill>
            <a:srgbClr val="F79938"/>
          </a:solidFill>
        </p:spPr>
      </p:sp>
      <p:grpSp>
        <p:nvGrpSpPr>
          <p:cNvPr id="27" name="Group 26">
            <a:extLst>
              <a:ext uri="{FF2B5EF4-FFF2-40B4-BE49-F238E27FC236}">
                <a16:creationId xmlns:a16="http://schemas.microsoft.com/office/drawing/2014/main" id="{7566ACEF-F328-4A8D-8B9D-F72549539601}"/>
              </a:ext>
            </a:extLst>
          </p:cNvPr>
          <p:cNvGrpSpPr/>
          <p:nvPr/>
        </p:nvGrpSpPr>
        <p:grpSpPr>
          <a:xfrm>
            <a:off x="5412747" y="5948634"/>
            <a:ext cx="2340278" cy="2522662"/>
            <a:chOff x="2706373" y="3223745"/>
            <a:chExt cx="1170139" cy="1261331"/>
          </a:xfrm>
          <a:solidFill>
            <a:srgbClr val="FEFEDA"/>
          </a:solidFill>
        </p:grpSpPr>
        <p:grpSp>
          <p:nvGrpSpPr>
            <p:cNvPr id="28" name="Group 27">
              <a:extLst>
                <a:ext uri="{FF2B5EF4-FFF2-40B4-BE49-F238E27FC236}">
                  <a16:creationId xmlns:a16="http://schemas.microsoft.com/office/drawing/2014/main" id="{CE9EE617-E0D8-40C4-9D09-C44D809922BF}"/>
                </a:ext>
              </a:extLst>
            </p:cNvPr>
            <p:cNvGrpSpPr/>
            <p:nvPr/>
          </p:nvGrpSpPr>
          <p:grpSpPr>
            <a:xfrm>
              <a:off x="2706373" y="3223745"/>
              <a:ext cx="1170139" cy="1261331"/>
              <a:chOff x="3608497" y="4548938"/>
              <a:chExt cx="1560184" cy="1681774"/>
            </a:xfrm>
            <a:grpFill/>
          </p:grpSpPr>
          <p:sp>
            <p:nvSpPr>
              <p:cNvPr id="30" name="Freeform 5">
                <a:extLst>
                  <a:ext uri="{FF2B5EF4-FFF2-40B4-BE49-F238E27FC236}">
                    <a16:creationId xmlns:a16="http://schemas.microsoft.com/office/drawing/2014/main" id="{A33BCB35-C07A-41EC-8316-93597FCF923D}"/>
                  </a:ext>
                </a:extLst>
              </p:cNvPr>
              <p:cNvSpPr>
                <a:spLocks/>
              </p:cNvSpPr>
              <p:nvPr/>
            </p:nvSpPr>
            <p:spPr bwMode="auto">
              <a:xfrm>
                <a:off x="3608497" y="4548938"/>
                <a:ext cx="1413688" cy="1681774"/>
              </a:xfrm>
              <a:custGeom>
                <a:avLst/>
                <a:gdLst>
                  <a:gd name="T0" fmla="*/ 0 w 580"/>
                  <a:gd name="T1" fmla="*/ 0 h 690"/>
                  <a:gd name="T2" fmla="*/ 286 w 580"/>
                  <a:gd name="T3" fmla="*/ 690 h 690"/>
                  <a:gd name="T4" fmla="*/ 580 w 580"/>
                  <a:gd name="T5" fmla="*/ 397 h 690"/>
                  <a:gd name="T6" fmla="*/ 416 w 580"/>
                  <a:gd name="T7" fmla="*/ 0 h 690"/>
                  <a:gd name="T8" fmla="*/ 0 w 580"/>
                  <a:gd name="T9" fmla="*/ 0 h 690"/>
                </a:gdLst>
                <a:ahLst/>
                <a:cxnLst>
                  <a:cxn ang="0">
                    <a:pos x="T0" y="T1"/>
                  </a:cxn>
                  <a:cxn ang="0">
                    <a:pos x="T2" y="T3"/>
                  </a:cxn>
                  <a:cxn ang="0">
                    <a:pos x="T4" y="T5"/>
                  </a:cxn>
                  <a:cxn ang="0">
                    <a:pos x="T6" y="T7"/>
                  </a:cxn>
                  <a:cxn ang="0">
                    <a:pos x="T8" y="T9"/>
                  </a:cxn>
                </a:cxnLst>
                <a:rect l="0" t="0" r="r" b="b"/>
                <a:pathLst>
                  <a:path w="580" h="690">
                    <a:moveTo>
                      <a:pt x="0" y="0"/>
                    </a:moveTo>
                    <a:cubicBezTo>
                      <a:pt x="5" y="268"/>
                      <a:pt x="113" y="511"/>
                      <a:pt x="286" y="690"/>
                    </a:cubicBezTo>
                    <a:cubicBezTo>
                      <a:pt x="580" y="397"/>
                      <a:pt x="580" y="397"/>
                      <a:pt x="580" y="397"/>
                    </a:cubicBezTo>
                    <a:cubicBezTo>
                      <a:pt x="482" y="292"/>
                      <a:pt x="420" y="153"/>
                      <a:pt x="416" y="0"/>
                    </a:cubicBezTo>
                    <a:lnTo>
                      <a:pt x="0" y="0"/>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31" name="Group 30">
                <a:extLst>
                  <a:ext uri="{FF2B5EF4-FFF2-40B4-BE49-F238E27FC236}">
                    <a16:creationId xmlns:a16="http://schemas.microsoft.com/office/drawing/2014/main" id="{2CB5444F-FEA3-4FB9-8CE9-9A6ECEF04951}"/>
                  </a:ext>
                </a:extLst>
              </p:cNvPr>
              <p:cNvGrpSpPr/>
              <p:nvPr/>
            </p:nvGrpSpPr>
            <p:grpSpPr>
              <a:xfrm>
                <a:off x="4622250" y="4548938"/>
                <a:ext cx="546431" cy="968339"/>
                <a:chOff x="4498975" y="3887788"/>
                <a:chExt cx="592138" cy="1049338"/>
              </a:xfrm>
              <a:grpFill/>
            </p:grpSpPr>
            <p:sp>
              <p:nvSpPr>
                <p:cNvPr id="32" name="Freeform 11">
                  <a:extLst>
                    <a:ext uri="{FF2B5EF4-FFF2-40B4-BE49-F238E27FC236}">
                      <a16:creationId xmlns:a16="http://schemas.microsoft.com/office/drawing/2014/main" id="{DA638A26-99D9-4FD5-A759-9CD51799F867}"/>
                    </a:ext>
                  </a:extLst>
                </p:cNvPr>
                <p:cNvSpPr>
                  <a:spLocks/>
                </p:cNvSpPr>
                <p:nvPr/>
              </p:nvSpPr>
              <p:spPr bwMode="auto">
                <a:xfrm>
                  <a:off x="4498975" y="3887788"/>
                  <a:ext cx="592138" cy="1049338"/>
                </a:xfrm>
                <a:custGeom>
                  <a:avLst/>
                  <a:gdLst>
                    <a:gd name="T0" fmla="*/ 0 w 224"/>
                    <a:gd name="T1" fmla="*/ 0 h 397"/>
                    <a:gd name="T2" fmla="*/ 164 w 224"/>
                    <a:gd name="T3" fmla="*/ 397 h 397"/>
                    <a:gd name="T4" fmla="*/ 224 w 224"/>
                    <a:gd name="T5" fmla="*/ 336 h 397"/>
                    <a:gd name="T6" fmla="*/ 85 w 224"/>
                    <a:gd name="T7" fmla="*/ 0 h 397"/>
                    <a:gd name="T8" fmla="*/ 0 w 224"/>
                    <a:gd name="T9" fmla="*/ 0 h 397"/>
                  </a:gdLst>
                  <a:ahLst/>
                  <a:cxnLst>
                    <a:cxn ang="0">
                      <a:pos x="T0" y="T1"/>
                    </a:cxn>
                    <a:cxn ang="0">
                      <a:pos x="T2" y="T3"/>
                    </a:cxn>
                    <a:cxn ang="0">
                      <a:pos x="T4" y="T5"/>
                    </a:cxn>
                    <a:cxn ang="0">
                      <a:pos x="T6" y="T7"/>
                    </a:cxn>
                    <a:cxn ang="0">
                      <a:pos x="T8" y="T9"/>
                    </a:cxn>
                  </a:cxnLst>
                  <a:rect l="0" t="0" r="r" b="b"/>
                  <a:pathLst>
                    <a:path w="224" h="397">
                      <a:moveTo>
                        <a:pt x="0" y="0"/>
                      </a:moveTo>
                      <a:cubicBezTo>
                        <a:pt x="4" y="153"/>
                        <a:pt x="66" y="292"/>
                        <a:pt x="164" y="397"/>
                      </a:cubicBezTo>
                      <a:cubicBezTo>
                        <a:pt x="224" y="336"/>
                        <a:pt x="224" y="336"/>
                        <a:pt x="224" y="336"/>
                      </a:cubicBezTo>
                      <a:cubicBezTo>
                        <a:pt x="142" y="247"/>
                        <a:pt x="90" y="130"/>
                        <a:pt x="85" y="0"/>
                      </a:cubicBezTo>
                      <a:lnTo>
                        <a:pt x="0" y="0"/>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33" name="Freeform 21">
                  <a:extLst>
                    <a:ext uri="{FF2B5EF4-FFF2-40B4-BE49-F238E27FC236}">
                      <a16:creationId xmlns:a16="http://schemas.microsoft.com/office/drawing/2014/main" id="{60E23A7A-4E88-4F63-A18F-F6FAFE3C46C4}"/>
                    </a:ext>
                  </a:extLst>
                </p:cNvPr>
                <p:cNvSpPr>
                  <a:spLocks/>
                </p:cNvSpPr>
                <p:nvPr/>
              </p:nvSpPr>
              <p:spPr bwMode="auto">
                <a:xfrm>
                  <a:off x="4670425" y="4281488"/>
                  <a:ext cx="295275" cy="274638"/>
                </a:xfrm>
                <a:custGeom>
                  <a:avLst/>
                  <a:gdLst>
                    <a:gd name="T0" fmla="*/ 73 w 186"/>
                    <a:gd name="T1" fmla="*/ 173 h 173"/>
                    <a:gd name="T2" fmla="*/ 186 w 186"/>
                    <a:gd name="T3" fmla="*/ 23 h 173"/>
                    <a:gd name="T4" fmla="*/ 0 w 186"/>
                    <a:gd name="T5" fmla="*/ 0 h 173"/>
                    <a:gd name="T6" fmla="*/ 73 w 186"/>
                    <a:gd name="T7" fmla="*/ 173 h 173"/>
                  </a:gdLst>
                  <a:ahLst/>
                  <a:cxnLst>
                    <a:cxn ang="0">
                      <a:pos x="T0" y="T1"/>
                    </a:cxn>
                    <a:cxn ang="0">
                      <a:pos x="T2" y="T3"/>
                    </a:cxn>
                    <a:cxn ang="0">
                      <a:pos x="T4" y="T5"/>
                    </a:cxn>
                    <a:cxn ang="0">
                      <a:pos x="T6" y="T7"/>
                    </a:cxn>
                  </a:cxnLst>
                  <a:rect l="0" t="0" r="r" b="b"/>
                  <a:pathLst>
                    <a:path w="186" h="173">
                      <a:moveTo>
                        <a:pt x="73" y="173"/>
                      </a:moveTo>
                      <a:lnTo>
                        <a:pt x="186" y="23"/>
                      </a:lnTo>
                      <a:lnTo>
                        <a:pt x="0" y="0"/>
                      </a:lnTo>
                      <a:lnTo>
                        <a:pt x="73" y="173"/>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29" name="Inhaltsplatzhalter 4">
              <a:extLst>
                <a:ext uri="{FF2B5EF4-FFF2-40B4-BE49-F238E27FC236}">
                  <a16:creationId xmlns:a16="http://schemas.microsoft.com/office/drawing/2014/main" id="{3084A851-CD83-45E3-818C-16AC211E3F9D}"/>
                </a:ext>
              </a:extLst>
            </p:cNvPr>
            <p:cNvSpPr txBox="1">
              <a:spLocks/>
            </p:cNvSpPr>
            <p:nvPr/>
          </p:nvSpPr>
          <p:spPr>
            <a:xfrm>
              <a:off x="2836891" y="3519210"/>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01</a:t>
              </a:r>
              <a:endParaRPr lang="en-US" sz="4200" dirty="0">
                <a:solidFill>
                  <a:schemeClr val="tx1"/>
                </a:solidFill>
                <a:latin typeface="+mn-lt"/>
              </a:endParaRPr>
            </a:p>
          </p:txBody>
        </p:sp>
      </p:grpSp>
      <p:grpSp>
        <p:nvGrpSpPr>
          <p:cNvPr id="34" name="Group 33">
            <a:extLst>
              <a:ext uri="{FF2B5EF4-FFF2-40B4-BE49-F238E27FC236}">
                <a16:creationId xmlns:a16="http://schemas.microsoft.com/office/drawing/2014/main" id="{D8A3D9FB-5F1B-437A-85CC-05FEA761B0E1}"/>
              </a:ext>
            </a:extLst>
          </p:cNvPr>
          <p:cNvGrpSpPr/>
          <p:nvPr/>
        </p:nvGrpSpPr>
        <p:grpSpPr>
          <a:xfrm>
            <a:off x="5412747" y="3291930"/>
            <a:ext cx="2340278" cy="2522662"/>
            <a:chOff x="2706373" y="1895393"/>
            <a:chExt cx="1170139" cy="1261331"/>
          </a:xfrm>
          <a:solidFill>
            <a:srgbClr val="FEECDA"/>
          </a:solidFill>
        </p:grpSpPr>
        <p:grpSp>
          <p:nvGrpSpPr>
            <p:cNvPr id="35" name="Group 34">
              <a:extLst>
                <a:ext uri="{FF2B5EF4-FFF2-40B4-BE49-F238E27FC236}">
                  <a16:creationId xmlns:a16="http://schemas.microsoft.com/office/drawing/2014/main" id="{4AEDE4F5-8D33-4284-A58D-FFAF4796EA38}"/>
                </a:ext>
              </a:extLst>
            </p:cNvPr>
            <p:cNvGrpSpPr/>
            <p:nvPr/>
          </p:nvGrpSpPr>
          <p:grpSpPr>
            <a:xfrm>
              <a:off x="2706373" y="1895393"/>
              <a:ext cx="1170139" cy="1261331"/>
              <a:chOff x="3608497" y="2777801"/>
              <a:chExt cx="1560184" cy="1681775"/>
            </a:xfrm>
            <a:grpFill/>
          </p:grpSpPr>
          <p:sp>
            <p:nvSpPr>
              <p:cNvPr id="37" name="Freeform 6">
                <a:extLst>
                  <a:ext uri="{FF2B5EF4-FFF2-40B4-BE49-F238E27FC236}">
                    <a16:creationId xmlns:a16="http://schemas.microsoft.com/office/drawing/2014/main" id="{A275E5A1-57E1-45C0-8AEA-236794AAD722}"/>
                  </a:ext>
                </a:extLst>
              </p:cNvPr>
              <p:cNvSpPr>
                <a:spLocks/>
              </p:cNvSpPr>
              <p:nvPr/>
            </p:nvSpPr>
            <p:spPr bwMode="auto">
              <a:xfrm>
                <a:off x="3608497" y="2777801"/>
                <a:ext cx="1413688" cy="1681774"/>
              </a:xfrm>
              <a:custGeom>
                <a:avLst/>
                <a:gdLst>
                  <a:gd name="T0" fmla="*/ 0 w 580"/>
                  <a:gd name="T1" fmla="*/ 690 h 690"/>
                  <a:gd name="T2" fmla="*/ 416 w 580"/>
                  <a:gd name="T3" fmla="*/ 690 h 690"/>
                  <a:gd name="T4" fmla="*/ 580 w 580"/>
                  <a:gd name="T5" fmla="*/ 293 h 690"/>
                  <a:gd name="T6" fmla="*/ 286 w 580"/>
                  <a:gd name="T7" fmla="*/ 0 h 690"/>
                  <a:gd name="T8" fmla="*/ 0 w 580"/>
                  <a:gd name="T9" fmla="*/ 690 h 690"/>
                </a:gdLst>
                <a:ahLst/>
                <a:cxnLst>
                  <a:cxn ang="0">
                    <a:pos x="T0" y="T1"/>
                  </a:cxn>
                  <a:cxn ang="0">
                    <a:pos x="T2" y="T3"/>
                  </a:cxn>
                  <a:cxn ang="0">
                    <a:pos x="T4" y="T5"/>
                  </a:cxn>
                  <a:cxn ang="0">
                    <a:pos x="T6" y="T7"/>
                  </a:cxn>
                  <a:cxn ang="0">
                    <a:pos x="T8" y="T9"/>
                  </a:cxn>
                </a:cxnLst>
                <a:rect l="0" t="0" r="r" b="b"/>
                <a:pathLst>
                  <a:path w="580" h="690">
                    <a:moveTo>
                      <a:pt x="0" y="690"/>
                    </a:moveTo>
                    <a:cubicBezTo>
                      <a:pt x="416" y="690"/>
                      <a:pt x="416" y="690"/>
                      <a:pt x="416" y="690"/>
                    </a:cubicBezTo>
                    <a:cubicBezTo>
                      <a:pt x="420" y="537"/>
                      <a:pt x="482" y="398"/>
                      <a:pt x="580" y="293"/>
                    </a:cubicBezTo>
                    <a:cubicBezTo>
                      <a:pt x="286" y="0"/>
                      <a:pt x="286" y="0"/>
                      <a:pt x="286" y="0"/>
                    </a:cubicBezTo>
                    <a:cubicBezTo>
                      <a:pt x="113" y="179"/>
                      <a:pt x="5" y="422"/>
                      <a:pt x="0" y="690"/>
                    </a:cubicBez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38" name="Group 37">
                <a:extLst>
                  <a:ext uri="{FF2B5EF4-FFF2-40B4-BE49-F238E27FC236}">
                    <a16:creationId xmlns:a16="http://schemas.microsoft.com/office/drawing/2014/main" id="{53D9D31A-B92F-4FF4-86FE-9447ED80E3C5}"/>
                  </a:ext>
                </a:extLst>
              </p:cNvPr>
              <p:cNvGrpSpPr/>
              <p:nvPr/>
            </p:nvGrpSpPr>
            <p:grpSpPr>
              <a:xfrm>
                <a:off x="4622250" y="3492702"/>
                <a:ext cx="546431" cy="966874"/>
                <a:chOff x="4498975" y="2743201"/>
                <a:chExt cx="592138" cy="1047750"/>
              </a:xfrm>
              <a:grpFill/>
            </p:grpSpPr>
            <p:sp>
              <p:nvSpPr>
                <p:cNvPr id="39" name="Freeform 12">
                  <a:extLst>
                    <a:ext uri="{FF2B5EF4-FFF2-40B4-BE49-F238E27FC236}">
                      <a16:creationId xmlns:a16="http://schemas.microsoft.com/office/drawing/2014/main" id="{0F92F535-3D44-451E-A7EA-86A89948FF74}"/>
                    </a:ext>
                  </a:extLst>
                </p:cNvPr>
                <p:cNvSpPr>
                  <a:spLocks/>
                </p:cNvSpPr>
                <p:nvPr/>
              </p:nvSpPr>
              <p:spPr bwMode="auto">
                <a:xfrm>
                  <a:off x="4498975" y="2743201"/>
                  <a:ext cx="592138" cy="1047750"/>
                </a:xfrm>
                <a:custGeom>
                  <a:avLst/>
                  <a:gdLst>
                    <a:gd name="T0" fmla="*/ 0 w 224"/>
                    <a:gd name="T1" fmla="*/ 397 h 397"/>
                    <a:gd name="T2" fmla="*/ 85 w 224"/>
                    <a:gd name="T3" fmla="*/ 397 h 397"/>
                    <a:gd name="T4" fmla="*/ 224 w 224"/>
                    <a:gd name="T5" fmla="*/ 61 h 397"/>
                    <a:gd name="T6" fmla="*/ 164 w 224"/>
                    <a:gd name="T7" fmla="*/ 0 h 397"/>
                    <a:gd name="T8" fmla="*/ 0 w 224"/>
                    <a:gd name="T9" fmla="*/ 397 h 397"/>
                  </a:gdLst>
                  <a:ahLst/>
                  <a:cxnLst>
                    <a:cxn ang="0">
                      <a:pos x="T0" y="T1"/>
                    </a:cxn>
                    <a:cxn ang="0">
                      <a:pos x="T2" y="T3"/>
                    </a:cxn>
                    <a:cxn ang="0">
                      <a:pos x="T4" y="T5"/>
                    </a:cxn>
                    <a:cxn ang="0">
                      <a:pos x="T6" y="T7"/>
                    </a:cxn>
                    <a:cxn ang="0">
                      <a:pos x="T8" y="T9"/>
                    </a:cxn>
                  </a:cxnLst>
                  <a:rect l="0" t="0" r="r" b="b"/>
                  <a:pathLst>
                    <a:path w="224" h="397">
                      <a:moveTo>
                        <a:pt x="0" y="397"/>
                      </a:moveTo>
                      <a:cubicBezTo>
                        <a:pt x="85" y="397"/>
                        <a:pt x="85" y="397"/>
                        <a:pt x="85" y="397"/>
                      </a:cubicBezTo>
                      <a:cubicBezTo>
                        <a:pt x="90" y="267"/>
                        <a:pt x="142" y="150"/>
                        <a:pt x="224" y="61"/>
                      </a:cubicBezTo>
                      <a:cubicBezTo>
                        <a:pt x="164" y="0"/>
                        <a:pt x="164" y="0"/>
                        <a:pt x="164" y="0"/>
                      </a:cubicBezTo>
                      <a:cubicBezTo>
                        <a:pt x="66" y="105"/>
                        <a:pt x="4" y="244"/>
                        <a:pt x="0" y="397"/>
                      </a:cubicBez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40" name="Freeform 20">
                  <a:extLst>
                    <a:ext uri="{FF2B5EF4-FFF2-40B4-BE49-F238E27FC236}">
                      <a16:creationId xmlns:a16="http://schemas.microsoft.com/office/drawing/2014/main" id="{5B6FC929-0DB1-4E68-BC14-F23A2CC94FD4}"/>
                    </a:ext>
                  </a:extLst>
                </p:cNvPr>
                <p:cNvSpPr>
                  <a:spLocks/>
                </p:cNvSpPr>
                <p:nvPr/>
              </p:nvSpPr>
              <p:spPr bwMode="auto">
                <a:xfrm>
                  <a:off x="4662488" y="3149601"/>
                  <a:ext cx="295275" cy="274638"/>
                </a:xfrm>
                <a:custGeom>
                  <a:avLst/>
                  <a:gdLst>
                    <a:gd name="T0" fmla="*/ 0 w 186"/>
                    <a:gd name="T1" fmla="*/ 173 h 173"/>
                    <a:gd name="T2" fmla="*/ 186 w 186"/>
                    <a:gd name="T3" fmla="*/ 148 h 173"/>
                    <a:gd name="T4" fmla="*/ 70 w 186"/>
                    <a:gd name="T5" fmla="*/ 0 h 173"/>
                    <a:gd name="T6" fmla="*/ 0 w 186"/>
                    <a:gd name="T7" fmla="*/ 173 h 173"/>
                  </a:gdLst>
                  <a:ahLst/>
                  <a:cxnLst>
                    <a:cxn ang="0">
                      <a:pos x="T0" y="T1"/>
                    </a:cxn>
                    <a:cxn ang="0">
                      <a:pos x="T2" y="T3"/>
                    </a:cxn>
                    <a:cxn ang="0">
                      <a:pos x="T4" y="T5"/>
                    </a:cxn>
                    <a:cxn ang="0">
                      <a:pos x="T6" y="T7"/>
                    </a:cxn>
                  </a:cxnLst>
                  <a:rect l="0" t="0" r="r" b="b"/>
                  <a:pathLst>
                    <a:path w="186" h="173">
                      <a:moveTo>
                        <a:pt x="0" y="173"/>
                      </a:moveTo>
                      <a:lnTo>
                        <a:pt x="186" y="148"/>
                      </a:lnTo>
                      <a:lnTo>
                        <a:pt x="70" y="0"/>
                      </a:lnTo>
                      <a:lnTo>
                        <a:pt x="0" y="173"/>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36" name="Inhaltsplatzhalter 4">
              <a:extLst>
                <a:ext uri="{FF2B5EF4-FFF2-40B4-BE49-F238E27FC236}">
                  <a16:creationId xmlns:a16="http://schemas.microsoft.com/office/drawing/2014/main" id="{82FDBF55-6008-467E-BCA3-319D145B2ABB}"/>
                </a:ext>
              </a:extLst>
            </p:cNvPr>
            <p:cNvSpPr txBox="1">
              <a:spLocks/>
            </p:cNvSpPr>
            <p:nvPr/>
          </p:nvSpPr>
          <p:spPr>
            <a:xfrm>
              <a:off x="2872983" y="2458996"/>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02</a:t>
              </a:r>
              <a:endParaRPr lang="en-US" sz="4200" dirty="0">
                <a:solidFill>
                  <a:schemeClr val="tx1"/>
                </a:solidFill>
                <a:latin typeface="+mn-lt"/>
              </a:endParaRPr>
            </a:p>
          </p:txBody>
        </p:sp>
      </p:grpSp>
      <p:grpSp>
        <p:nvGrpSpPr>
          <p:cNvPr id="41" name="Group 40">
            <a:extLst>
              <a:ext uri="{FF2B5EF4-FFF2-40B4-BE49-F238E27FC236}">
                <a16:creationId xmlns:a16="http://schemas.microsoft.com/office/drawing/2014/main" id="{CC13AA94-013A-4E08-80E6-5CB516D9442F}"/>
              </a:ext>
            </a:extLst>
          </p:cNvPr>
          <p:cNvGrpSpPr/>
          <p:nvPr/>
        </p:nvGrpSpPr>
        <p:grpSpPr>
          <a:xfrm>
            <a:off x="6557619" y="2151460"/>
            <a:ext cx="2520466" cy="2340274"/>
            <a:chOff x="3278809" y="1325158"/>
            <a:chExt cx="1260233" cy="1170137"/>
          </a:xfrm>
          <a:solidFill>
            <a:srgbClr val="FCD5AE"/>
          </a:solidFill>
        </p:grpSpPr>
        <p:grpSp>
          <p:nvGrpSpPr>
            <p:cNvPr id="42" name="Group 41">
              <a:extLst>
                <a:ext uri="{FF2B5EF4-FFF2-40B4-BE49-F238E27FC236}">
                  <a16:creationId xmlns:a16="http://schemas.microsoft.com/office/drawing/2014/main" id="{E399883A-5361-4384-8F8B-6F3688ABEFF6}"/>
                </a:ext>
              </a:extLst>
            </p:cNvPr>
            <p:cNvGrpSpPr/>
            <p:nvPr/>
          </p:nvGrpSpPr>
          <p:grpSpPr>
            <a:xfrm>
              <a:off x="3278809" y="1325158"/>
              <a:ext cx="1260233" cy="1170137"/>
              <a:chOff x="4371742" y="2017486"/>
              <a:chExt cx="1680311" cy="1560183"/>
            </a:xfrm>
            <a:grpFill/>
          </p:grpSpPr>
          <p:sp>
            <p:nvSpPr>
              <p:cNvPr id="44" name="Freeform 7">
                <a:extLst>
                  <a:ext uri="{FF2B5EF4-FFF2-40B4-BE49-F238E27FC236}">
                    <a16:creationId xmlns:a16="http://schemas.microsoft.com/office/drawing/2014/main" id="{BC48C371-8204-47DD-B4AB-9A6470E5279B}"/>
                  </a:ext>
                </a:extLst>
              </p:cNvPr>
              <p:cNvSpPr>
                <a:spLocks/>
              </p:cNvSpPr>
              <p:nvPr/>
            </p:nvSpPr>
            <p:spPr bwMode="auto">
              <a:xfrm>
                <a:off x="4371742" y="2017486"/>
                <a:ext cx="1680311" cy="1410757"/>
              </a:xfrm>
              <a:custGeom>
                <a:avLst/>
                <a:gdLst>
                  <a:gd name="T0" fmla="*/ 293 w 690"/>
                  <a:gd name="T1" fmla="*/ 579 h 579"/>
                  <a:gd name="T2" fmla="*/ 690 w 690"/>
                  <a:gd name="T3" fmla="*/ 415 h 579"/>
                  <a:gd name="T4" fmla="*/ 690 w 690"/>
                  <a:gd name="T5" fmla="*/ 0 h 579"/>
                  <a:gd name="T6" fmla="*/ 0 w 690"/>
                  <a:gd name="T7" fmla="*/ 286 h 579"/>
                  <a:gd name="T8" fmla="*/ 293 w 690"/>
                  <a:gd name="T9" fmla="*/ 579 h 579"/>
                </a:gdLst>
                <a:ahLst/>
                <a:cxnLst>
                  <a:cxn ang="0">
                    <a:pos x="T0" y="T1"/>
                  </a:cxn>
                  <a:cxn ang="0">
                    <a:pos x="T2" y="T3"/>
                  </a:cxn>
                  <a:cxn ang="0">
                    <a:pos x="T4" y="T5"/>
                  </a:cxn>
                  <a:cxn ang="0">
                    <a:pos x="T6" y="T7"/>
                  </a:cxn>
                  <a:cxn ang="0">
                    <a:pos x="T8" y="T9"/>
                  </a:cxn>
                </a:cxnLst>
                <a:rect l="0" t="0" r="r" b="b"/>
                <a:pathLst>
                  <a:path w="690" h="579">
                    <a:moveTo>
                      <a:pt x="293" y="579"/>
                    </a:moveTo>
                    <a:cubicBezTo>
                      <a:pt x="397" y="481"/>
                      <a:pt x="536" y="420"/>
                      <a:pt x="690" y="415"/>
                    </a:cubicBezTo>
                    <a:cubicBezTo>
                      <a:pt x="690" y="0"/>
                      <a:pt x="690" y="0"/>
                      <a:pt x="690" y="0"/>
                    </a:cubicBezTo>
                    <a:cubicBezTo>
                      <a:pt x="422" y="5"/>
                      <a:pt x="179" y="113"/>
                      <a:pt x="0" y="286"/>
                    </a:cubicBezTo>
                    <a:lnTo>
                      <a:pt x="293" y="579"/>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45" name="Group 44">
                <a:extLst>
                  <a:ext uri="{FF2B5EF4-FFF2-40B4-BE49-F238E27FC236}">
                    <a16:creationId xmlns:a16="http://schemas.microsoft.com/office/drawing/2014/main" id="{8003D78E-E392-443E-8EC2-55C2C6FF41DB}"/>
                  </a:ext>
                </a:extLst>
              </p:cNvPr>
              <p:cNvGrpSpPr/>
              <p:nvPr/>
            </p:nvGrpSpPr>
            <p:grpSpPr>
              <a:xfrm>
                <a:off x="5085178" y="3029774"/>
                <a:ext cx="966874" cy="547895"/>
                <a:chOff x="5000625" y="2241551"/>
                <a:chExt cx="1047750" cy="593725"/>
              </a:xfrm>
              <a:grpFill/>
            </p:grpSpPr>
            <p:sp>
              <p:nvSpPr>
                <p:cNvPr id="46" name="Freeform 13">
                  <a:extLst>
                    <a:ext uri="{FF2B5EF4-FFF2-40B4-BE49-F238E27FC236}">
                      <a16:creationId xmlns:a16="http://schemas.microsoft.com/office/drawing/2014/main" id="{0D4400DC-55CC-4945-932A-C877AEC2B5AB}"/>
                    </a:ext>
                  </a:extLst>
                </p:cNvPr>
                <p:cNvSpPr>
                  <a:spLocks/>
                </p:cNvSpPr>
                <p:nvPr/>
              </p:nvSpPr>
              <p:spPr bwMode="auto">
                <a:xfrm>
                  <a:off x="5000625" y="2241551"/>
                  <a:ext cx="1047750" cy="593725"/>
                </a:xfrm>
                <a:custGeom>
                  <a:avLst/>
                  <a:gdLst>
                    <a:gd name="T0" fmla="*/ 61 w 397"/>
                    <a:gd name="T1" fmla="*/ 225 h 225"/>
                    <a:gd name="T2" fmla="*/ 397 w 397"/>
                    <a:gd name="T3" fmla="*/ 86 h 225"/>
                    <a:gd name="T4" fmla="*/ 397 w 397"/>
                    <a:gd name="T5" fmla="*/ 0 h 225"/>
                    <a:gd name="T6" fmla="*/ 0 w 397"/>
                    <a:gd name="T7" fmla="*/ 164 h 225"/>
                    <a:gd name="T8" fmla="*/ 61 w 397"/>
                    <a:gd name="T9" fmla="*/ 225 h 225"/>
                  </a:gdLst>
                  <a:ahLst/>
                  <a:cxnLst>
                    <a:cxn ang="0">
                      <a:pos x="T0" y="T1"/>
                    </a:cxn>
                    <a:cxn ang="0">
                      <a:pos x="T2" y="T3"/>
                    </a:cxn>
                    <a:cxn ang="0">
                      <a:pos x="T4" y="T5"/>
                    </a:cxn>
                    <a:cxn ang="0">
                      <a:pos x="T6" y="T7"/>
                    </a:cxn>
                    <a:cxn ang="0">
                      <a:pos x="T8" y="T9"/>
                    </a:cxn>
                  </a:cxnLst>
                  <a:rect l="0" t="0" r="r" b="b"/>
                  <a:pathLst>
                    <a:path w="397" h="225">
                      <a:moveTo>
                        <a:pt x="61" y="225"/>
                      </a:moveTo>
                      <a:cubicBezTo>
                        <a:pt x="149" y="142"/>
                        <a:pt x="267" y="90"/>
                        <a:pt x="397" y="86"/>
                      </a:cubicBezTo>
                      <a:cubicBezTo>
                        <a:pt x="397" y="0"/>
                        <a:pt x="397" y="0"/>
                        <a:pt x="397" y="0"/>
                      </a:cubicBezTo>
                      <a:cubicBezTo>
                        <a:pt x="243" y="5"/>
                        <a:pt x="104" y="66"/>
                        <a:pt x="0" y="164"/>
                      </a:cubicBezTo>
                      <a:lnTo>
                        <a:pt x="61" y="225"/>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47" name="Freeform 19">
                  <a:extLst>
                    <a:ext uri="{FF2B5EF4-FFF2-40B4-BE49-F238E27FC236}">
                      <a16:creationId xmlns:a16="http://schemas.microsoft.com/office/drawing/2014/main" id="{9A4A2D7C-E45A-47CB-A34C-A9C547EC4BB4}"/>
                    </a:ext>
                  </a:extLst>
                </p:cNvPr>
                <p:cNvSpPr>
                  <a:spLocks/>
                </p:cNvSpPr>
                <p:nvPr/>
              </p:nvSpPr>
              <p:spPr bwMode="auto">
                <a:xfrm>
                  <a:off x="5375275" y="2420938"/>
                  <a:ext cx="271463" cy="295275"/>
                </a:xfrm>
                <a:custGeom>
                  <a:avLst/>
                  <a:gdLst>
                    <a:gd name="T0" fmla="*/ 150 w 171"/>
                    <a:gd name="T1" fmla="*/ 186 h 186"/>
                    <a:gd name="T2" fmla="*/ 171 w 171"/>
                    <a:gd name="T3" fmla="*/ 0 h 186"/>
                    <a:gd name="T4" fmla="*/ 0 w 171"/>
                    <a:gd name="T5" fmla="*/ 73 h 186"/>
                    <a:gd name="T6" fmla="*/ 150 w 171"/>
                    <a:gd name="T7" fmla="*/ 186 h 186"/>
                  </a:gdLst>
                  <a:ahLst/>
                  <a:cxnLst>
                    <a:cxn ang="0">
                      <a:pos x="T0" y="T1"/>
                    </a:cxn>
                    <a:cxn ang="0">
                      <a:pos x="T2" y="T3"/>
                    </a:cxn>
                    <a:cxn ang="0">
                      <a:pos x="T4" y="T5"/>
                    </a:cxn>
                    <a:cxn ang="0">
                      <a:pos x="T6" y="T7"/>
                    </a:cxn>
                  </a:cxnLst>
                  <a:rect l="0" t="0" r="r" b="b"/>
                  <a:pathLst>
                    <a:path w="171" h="186">
                      <a:moveTo>
                        <a:pt x="150" y="186"/>
                      </a:moveTo>
                      <a:lnTo>
                        <a:pt x="171" y="0"/>
                      </a:lnTo>
                      <a:lnTo>
                        <a:pt x="0" y="73"/>
                      </a:lnTo>
                      <a:lnTo>
                        <a:pt x="150" y="186"/>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43" name="Inhaltsplatzhalter 4">
              <a:extLst>
                <a:ext uri="{FF2B5EF4-FFF2-40B4-BE49-F238E27FC236}">
                  <a16:creationId xmlns:a16="http://schemas.microsoft.com/office/drawing/2014/main" id="{97357558-0646-4A17-8FB8-FC7F03CD1A5B}"/>
                </a:ext>
              </a:extLst>
            </p:cNvPr>
            <p:cNvSpPr txBox="1">
              <a:spLocks/>
            </p:cNvSpPr>
            <p:nvPr/>
          </p:nvSpPr>
          <p:spPr>
            <a:xfrm>
              <a:off x="3651750" y="1644702"/>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03</a:t>
              </a:r>
              <a:endParaRPr lang="en-US" sz="4200" dirty="0">
                <a:solidFill>
                  <a:schemeClr val="tx1"/>
                </a:solidFill>
                <a:latin typeface="+mn-lt"/>
              </a:endParaRPr>
            </a:p>
          </p:txBody>
        </p:sp>
      </p:grpSp>
      <p:grpSp>
        <p:nvGrpSpPr>
          <p:cNvPr id="48" name="Group 47">
            <a:extLst>
              <a:ext uri="{FF2B5EF4-FFF2-40B4-BE49-F238E27FC236}">
                <a16:creationId xmlns:a16="http://schemas.microsoft.com/office/drawing/2014/main" id="{F09508C2-A199-4300-AD5A-FF5627E56173}"/>
              </a:ext>
            </a:extLst>
          </p:cNvPr>
          <p:cNvGrpSpPr/>
          <p:nvPr/>
        </p:nvGrpSpPr>
        <p:grpSpPr>
          <a:xfrm>
            <a:off x="9214323" y="2151460"/>
            <a:ext cx="2520466" cy="2340274"/>
            <a:chOff x="4607161" y="1325158"/>
            <a:chExt cx="1260233" cy="1170137"/>
          </a:xfrm>
          <a:solidFill>
            <a:srgbClr val="FABE82"/>
          </a:solidFill>
        </p:grpSpPr>
        <p:grpSp>
          <p:nvGrpSpPr>
            <p:cNvPr id="49" name="Group 48">
              <a:extLst>
                <a:ext uri="{FF2B5EF4-FFF2-40B4-BE49-F238E27FC236}">
                  <a16:creationId xmlns:a16="http://schemas.microsoft.com/office/drawing/2014/main" id="{ECE1D69D-D426-483C-BF81-ADF61D3C75ED}"/>
                </a:ext>
              </a:extLst>
            </p:cNvPr>
            <p:cNvGrpSpPr/>
            <p:nvPr/>
          </p:nvGrpSpPr>
          <p:grpSpPr>
            <a:xfrm>
              <a:off x="4607161" y="1325158"/>
              <a:ext cx="1260233" cy="1170137"/>
              <a:chOff x="6142879" y="2017486"/>
              <a:chExt cx="1680311" cy="1560183"/>
            </a:xfrm>
            <a:grpFill/>
          </p:grpSpPr>
          <p:sp>
            <p:nvSpPr>
              <p:cNvPr id="51" name="Freeform 8">
                <a:extLst>
                  <a:ext uri="{FF2B5EF4-FFF2-40B4-BE49-F238E27FC236}">
                    <a16:creationId xmlns:a16="http://schemas.microsoft.com/office/drawing/2014/main" id="{693DB5CF-F872-45D1-B8E3-707619002328}"/>
                  </a:ext>
                </a:extLst>
              </p:cNvPr>
              <p:cNvSpPr>
                <a:spLocks/>
              </p:cNvSpPr>
              <p:nvPr/>
            </p:nvSpPr>
            <p:spPr bwMode="auto">
              <a:xfrm>
                <a:off x="6142879" y="2017486"/>
                <a:ext cx="1680311" cy="1410757"/>
              </a:xfrm>
              <a:custGeom>
                <a:avLst/>
                <a:gdLst>
                  <a:gd name="T0" fmla="*/ 0 w 690"/>
                  <a:gd name="T1" fmla="*/ 415 h 579"/>
                  <a:gd name="T2" fmla="*/ 396 w 690"/>
                  <a:gd name="T3" fmla="*/ 579 h 579"/>
                  <a:gd name="T4" fmla="*/ 690 w 690"/>
                  <a:gd name="T5" fmla="*/ 286 h 579"/>
                  <a:gd name="T6" fmla="*/ 0 w 690"/>
                  <a:gd name="T7" fmla="*/ 0 h 579"/>
                  <a:gd name="T8" fmla="*/ 0 w 690"/>
                  <a:gd name="T9" fmla="*/ 415 h 579"/>
                </a:gdLst>
                <a:ahLst/>
                <a:cxnLst>
                  <a:cxn ang="0">
                    <a:pos x="T0" y="T1"/>
                  </a:cxn>
                  <a:cxn ang="0">
                    <a:pos x="T2" y="T3"/>
                  </a:cxn>
                  <a:cxn ang="0">
                    <a:pos x="T4" y="T5"/>
                  </a:cxn>
                  <a:cxn ang="0">
                    <a:pos x="T6" y="T7"/>
                  </a:cxn>
                  <a:cxn ang="0">
                    <a:pos x="T8" y="T9"/>
                  </a:cxn>
                </a:cxnLst>
                <a:rect l="0" t="0" r="r" b="b"/>
                <a:pathLst>
                  <a:path w="690" h="579">
                    <a:moveTo>
                      <a:pt x="0" y="415"/>
                    </a:moveTo>
                    <a:cubicBezTo>
                      <a:pt x="153" y="420"/>
                      <a:pt x="292" y="481"/>
                      <a:pt x="396" y="579"/>
                    </a:cubicBezTo>
                    <a:cubicBezTo>
                      <a:pt x="690" y="286"/>
                      <a:pt x="690" y="286"/>
                      <a:pt x="690" y="286"/>
                    </a:cubicBezTo>
                    <a:cubicBezTo>
                      <a:pt x="510" y="113"/>
                      <a:pt x="267" y="5"/>
                      <a:pt x="0" y="0"/>
                    </a:cubicBezTo>
                    <a:lnTo>
                      <a:pt x="0" y="415"/>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52" name="Group 51">
                <a:extLst>
                  <a:ext uri="{FF2B5EF4-FFF2-40B4-BE49-F238E27FC236}">
                    <a16:creationId xmlns:a16="http://schemas.microsoft.com/office/drawing/2014/main" id="{97AECD97-724A-46A1-80C3-B218EA227552}"/>
                  </a:ext>
                </a:extLst>
              </p:cNvPr>
              <p:cNvGrpSpPr/>
              <p:nvPr/>
            </p:nvGrpSpPr>
            <p:grpSpPr>
              <a:xfrm>
                <a:off x="6142879" y="3029774"/>
                <a:ext cx="963944" cy="547895"/>
                <a:chOff x="6146800" y="2241551"/>
                <a:chExt cx="1044575" cy="593725"/>
              </a:xfrm>
              <a:grpFill/>
            </p:grpSpPr>
            <p:sp>
              <p:nvSpPr>
                <p:cNvPr id="53" name="Freeform 14">
                  <a:extLst>
                    <a:ext uri="{FF2B5EF4-FFF2-40B4-BE49-F238E27FC236}">
                      <a16:creationId xmlns:a16="http://schemas.microsoft.com/office/drawing/2014/main" id="{AA1640F2-7C1C-4E63-8226-3265826BDDB1}"/>
                    </a:ext>
                  </a:extLst>
                </p:cNvPr>
                <p:cNvSpPr>
                  <a:spLocks/>
                </p:cNvSpPr>
                <p:nvPr/>
              </p:nvSpPr>
              <p:spPr bwMode="auto">
                <a:xfrm>
                  <a:off x="6146800" y="2241551"/>
                  <a:ext cx="1044575" cy="593725"/>
                </a:xfrm>
                <a:custGeom>
                  <a:avLst/>
                  <a:gdLst>
                    <a:gd name="T0" fmla="*/ 0 w 396"/>
                    <a:gd name="T1" fmla="*/ 86 h 225"/>
                    <a:gd name="T2" fmla="*/ 336 w 396"/>
                    <a:gd name="T3" fmla="*/ 225 h 225"/>
                    <a:gd name="T4" fmla="*/ 396 w 396"/>
                    <a:gd name="T5" fmla="*/ 164 h 225"/>
                    <a:gd name="T6" fmla="*/ 0 w 396"/>
                    <a:gd name="T7" fmla="*/ 0 h 225"/>
                    <a:gd name="T8" fmla="*/ 0 w 396"/>
                    <a:gd name="T9" fmla="*/ 86 h 225"/>
                  </a:gdLst>
                  <a:ahLst/>
                  <a:cxnLst>
                    <a:cxn ang="0">
                      <a:pos x="T0" y="T1"/>
                    </a:cxn>
                    <a:cxn ang="0">
                      <a:pos x="T2" y="T3"/>
                    </a:cxn>
                    <a:cxn ang="0">
                      <a:pos x="T4" y="T5"/>
                    </a:cxn>
                    <a:cxn ang="0">
                      <a:pos x="T6" y="T7"/>
                    </a:cxn>
                    <a:cxn ang="0">
                      <a:pos x="T8" y="T9"/>
                    </a:cxn>
                  </a:cxnLst>
                  <a:rect l="0" t="0" r="r" b="b"/>
                  <a:pathLst>
                    <a:path w="396" h="225">
                      <a:moveTo>
                        <a:pt x="0" y="86"/>
                      </a:moveTo>
                      <a:cubicBezTo>
                        <a:pt x="129" y="90"/>
                        <a:pt x="247" y="142"/>
                        <a:pt x="336" y="225"/>
                      </a:cubicBezTo>
                      <a:cubicBezTo>
                        <a:pt x="396" y="164"/>
                        <a:pt x="396" y="164"/>
                        <a:pt x="396" y="164"/>
                      </a:cubicBezTo>
                      <a:cubicBezTo>
                        <a:pt x="292" y="66"/>
                        <a:pt x="153" y="5"/>
                        <a:pt x="0" y="0"/>
                      </a:cubicBezTo>
                      <a:lnTo>
                        <a:pt x="0" y="86"/>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54" name="Freeform 18">
                  <a:extLst>
                    <a:ext uri="{FF2B5EF4-FFF2-40B4-BE49-F238E27FC236}">
                      <a16:creationId xmlns:a16="http://schemas.microsoft.com/office/drawing/2014/main" id="{C916EBCD-D9CC-4382-8516-037796222E2E}"/>
                    </a:ext>
                  </a:extLst>
                </p:cNvPr>
                <p:cNvSpPr>
                  <a:spLocks/>
                </p:cNvSpPr>
                <p:nvPr/>
              </p:nvSpPr>
              <p:spPr bwMode="auto">
                <a:xfrm>
                  <a:off x="6505575" y="2413001"/>
                  <a:ext cx="276225" cy="295275"/>
                </a:xfrm>
                <a:custGeom>
                  <a:avLst/>
                  <a:gdLst>
                    <a:gd name="T0" fmla="*/ 26 w 174"/>
                    <a:gd name="T1" fmla="*/ 186 h 186"/>
                    <a:gd name="T2" fmla="*/ 174 w 174"/>
                    <a:gd name="T3" fmla="*/ 69 h 186"/>
                    <a:gd name="T4" fmla="*/ 0 w 174"/>
                    <a:gd name="T5" fmla="*/ 0 h 186"/>
                    <a:gd name="T6" fmla="*/ 26 w 174"/>
                    <a:gd name="T7" fmla="*/ 186 h 186"/>
                  </a:gdLst>
                  <a:ahLst/>
                  <a:cxnLst>
                    <a:cxn ang="0">
                      <a:pos x="T0" y="T1"/>
                    </a:cxn>
                    <a:cxn ang="0">
                      <a:pos x="T2" y="T3"/>
                    </a:cxn>
                    <a:cxn ang="0">
                      <a:pos x="T4" y="T5"/>
                    </a:cxn>
                    <a:cxn ang="0">
                      <a:pos x="T6" y="T7"/>
                    </a:cxn>
                  </a:cxnLst>
                  <a:rect l="0" t="0" r="r" b="b"/>
                  <a:pathLst>
                    <a:path w="174" h="186">
                      <a:moveTo>
                        <a:pt x="26" y="186"/>
                      </a:moveTo>
                      <a:lnTo>
                        <a:pt x="174" y="69"/>
                      </a:lnTo>
                      <a:lnTo>
                        <a:pt x="0" y="0"/>
                      </a:lnTo>
                      <a:lnTo>
                        <a:pt x="26" y="186"/>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50" name="Inhaltsplatzhalter 4">
              <a:extLst>
                <a:ext uri="{FF2B5EF4-FFF2-40B4-BE49-F238E27FC236}">
                  <a16:creationId xmlns:a16="http://schemas.microsoft.com/office/drawing/2014/main" id="{844D34EB-0B30-4F29-836B-43A9E11E7BC2}"/>
                </a:ext>
              </a:extLst>
            </p:cNvPr>
            <p:cNvSpPr txBox="1">
              <a:spLocks/>
            </p:cNvSpPr>
            <p:nvPr/>
          </p:nvSpPr>
          <p:spPr>
            <a:xfrm>
              <a:off x="4794534" y="1644702"/>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04</a:t>
              </a:r>
              <a:endParaRPr lang="en-US" sz="4200" dirty="0">
                <a:solidFill>
                  <a:schemeClr val="tx1"/>
                </a:solidFill>
                <a:latin typeface="+mn-lt"/>
              </a:endParaRPr>
            </a:p>
          </p:txBody>
        </p:sp>
      </p:grpSp>
      <p:grpSp>
        <p:nvGrpSpPr>
          <p:cNvPr id="55" name="Group 54">
            <a:extLst>
              <a:ext uri="{FF2B5EF4-FFF2-40B4-BE49-F238E27FC236}">
                <a16:creationId xmlns:a16="http://schemas.microsoft.com/office/drawing/2014/main" id="{91C60D6A-577A-467F-96CE-4B1764E7DC51}"/>
              </a:ext>
            </a:extLst>
          </p:cNvPr>
          <p:cNvGrpSpPr/>
          <p:nvPr/>
        </p:nvGrpSpPr>
        <p:grpSpPr>
          <a:xfrm>
            <a:off x="10537183" y="3291930"/>
            <a:ext cx="2338078" cy="2522662"/>
            <a:chOff x="5268591" y="1895393"/>
            <a:chExt cx="1169039" cy="1261331"/>
          </a:xfrm>
          <a:solidFill>
            <a:srgbClr val="F8A756"/>
          </a:solidFill>
        </p:grpSpPr>
        <p:grpSp>
          <p:nvGrpSpPr>
            <p:cNvPr id="56" name="Group 55">
              <a:extLst>
                <a:ext uri="{FF2B5EF4-FFF2-40B4-BE49-F238E27FC236}">
                  <a16:creationId xmlns:a16="http://schemas.microsoft.com/office/drawing/2014/main" id="{0E4B453B-E174-4662-877F-6980D759BB30}"/>
                </a:ext>
              </a:extLst>
            </p:cNvPr>
            <p:cNvGrpSpPr/>
            <p:nvPr/>
          </p:nvGrpSpPr>
          <p:grpSpPr>
            <a:xfrm>
              <a:off x="5268591" y="1895393"/>
              <a:ext cx="1169039" cy="1261331"/>
              <a:chOff x="7024786" y="2777801"/>
              <a:chExt cx="1558719" cy="1681775"/>
            </a:xfrm>
            <a:grpFill/>
          </p:grpSpPr>
          <p:sp>
            <p:nvSpPr>
              <p:cNvPr id="58" name="Freeform 10">
                <a:extLst>
                  <a:ext uri="{FF2B5EF4-FFF2-40B4-BE49-F238E27FC236}">
                    <a16:creationId xmlns:a16="http://schemas.microsoft.com/office/drawing/2014/main" id="{43D672A8-35C5-4BB9-8AEA-4A6B135F7D1E}"/>
                  </a:ext>
                </a:extLst>
              </p:cNvPr>
              <p:cNvSpPr>
                <a:spLocks/>
              </p:cNvSpPr>
              <p:nvPr/>
            </p:nvSpPr>
            <p:spPr bwMode="auto">
              <a:xfrm>
                <a:off x="7169817" y="2777801"/>
                <a:ext cx="1413688" cy="1681774"/>
              </a:xfrm>
              <a:custGeom>
                <a:avLst/>
                <a:gdLst>
                  <a:gd name="T0" fmla="*/ 0 w 580"/>
                  <a:gd name="T1" fmla="*/ 293 h 690"/>
                  <a:gd name="T2" fmla="*/ 165 w 580"/>
                  <a:gd name="T3" fmla="*/ 690 h 690"/>
                  <a:gd name="T4" fmla="*/ 580 w 580"/>
                  <a:gd name="T5" fmla="*/ 690 h 690"/>
                  <a:gd name="T6" fmla="*/ 294 w 580"/>
                  <a:gd name="T7" fmla="*/ 0 h 690"/>
                  <a:gd name="T8" fmla="*/ 0 w 580"/>
                  <a:gd name="T9" fmla="*/ 293 h 690"/>
                </a:gdLst>
                <a:ahLst/>
                <a:cxnLst>
                  <a:cxn ang="0">
                    <a:pos x="T0" y="T1"/>
                  </a:cxn>
                  <a:cxn ang="0">
                    <a:pos x="T2" y="T3"/>
                  </a:cxn>
                  <a:cxn ang="0">
                    <a:pos x="T4" y="T5"/>
                  </a:cxn>
                  <a:cxn ang="0">
                    <a:pos x="T6" y="T7"/>
                  </a:cxn>
                  <a:cxn ang="0">
                    <a:pos x="T8" y="T9"/>
                  </a:cxn>
                </a:cxnLst>
                <a:rect l="0" t="0" r="r" b="b"/>
                <a:pathLst>
                  <a:path w="580" h="690">
                    <a:moveTo>
                      <a:pt x="0" y="293"/>
                    </a:moveTo>
                    <a:cubicBezTo>
                      <a:pt x="98" y="398"/>
                      <a:pt x="160" y="537"/>
                      <a:pt x="165" y="690"/>
                    </a:cubicBezTo>
                    <a:cubicBezTo>
                      <a:pt x="580" y="690"/>
                      <a:pt x="580" y="690"/>
                      <a:pt x="580" y="690"/>
                    </a:cubicBezTo>
                    <a:cubicBezTo>
                      <a:pt x="575" y="422"/>
                      <a:pt x="467" y="179"/>
                      <a:pt x="294" y="0"/>
                    </a:cubicBezTo>
                    <a:lnTo>
                      <a:pt x="0" y="293"/>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60" name="Group 59">
                <a:extLst>
                  <a:ext uri="{FF2B5EF4-FFF2-40B4-BE49-F238E27FC236}">
                    <a16:creationId xmlns:a16="http://schemas.microsoft.com/office/drawing/2014/main" id="{F0541E73-329F-4907-90CE-12136A83DB04}"/>
                  </a:ext>
                </a:extLst>
              </p:cNvPr>
              <p:cNvGrpSpPr/>
              <p:nvPr/>
            </p:nvGrpSpPr>
            <p:grpSpPr>
              <a:xfrm>
                <a:off x="7024786" y="3492702"/>
                <a:ext cx="547895" cy="966874"/>
                <a:chOff x="7102475" y="2743201"/>
                <a:chExt cx="593725" cy="1047750"/>
              </a:xfrm>
              <a:grpFill/>
            </p:grpSpPr>
            <p:sp>
              <p:nvSpPr>
                <p:cNvPr id="61" name="Freeform 16">
                  <a:extLst>
                    <a:ext uri="{FF2B5EF4-FFF2-40B4-BE49-F238E27FC236}">
                      <a16:creationId xmlns:a16="http://schemas.microsoft.com/office/drawing/2014/main" id="{8F578122-FE8D-4A85-9CEB-548696C33F36}"/>
                    </a:ext>
                  </a:extLst>
                </p:cNvPr>
                <p:cNvSpPr>
                  <a:spLocks/>
                </p:cNvSpPr>
                <p:nvPr/>
              </p:nvSpPr>
              <p:spPr bwMode="auto">
                <a:xfrm>
                  <a:off x="7102475" y="2743201"/>
                  <a:ext cx="593725" cy="1047750"/>
                </a:xfrm>
                <a:custGeom>
                  <a:avLst/>
                  <a:gdLst>
                    <a:gd name="T0" fmla="*/ 0 w 225"/>
                    <a:gd name="T1" fmla="*/ 61 h 397"/>
                    <a:gd name="T2" fmla="*/ 139 w 225"/>
                    <a:gd name="T3" fmla="*/ 397 h 397"/>
                    <a:gd name="T4" fmla="*/ 225 w 225"/>
                    <a:gd name="T5" fmla="*/ 397 h 397"/>
                    <a:gd name="T6" fmla="*/ 60 w 225"/>
                    <a:gd name="T7" fmla="*/ 0 h 397"/>
                    <a:gd name="T8" fmla="*/ 0 w 225"/>
                    <a:gd name="T9" fmla="*/ 61 h 397"/>
                  </a:gdLst>
                  <a:ahLst/>
                  <a:cxnLst>
                    <a:cxn ang="0">
                      <a:pos x="T0" y="T1"/>
                    </a:cxn>
                    <a:cxn ang="0">
                      <a:pos x="T2" y="T3"/>
                    </a:cxn>
                    <a:cxn ang="0">
                      <a:pos x="T4" y="T5"/>
                    </a:cxn>
                    <a:cxn ang="0">
                      <a:pos x="T6" y="T7"/>
                    </a:cxn>
                    <a:cxn ang="0">
                      <a:pos x="T8" y="T9"/>
                    </a:cxn>
                  </a:cxnLst>
                  <a:rect l="0" t="0" r="r" b="b"/>
                  <a:pathLst>
                    <a:path w="225" h="397">
                      <a:moveTo>
                        <a:pt x="0" y="61"/>
                      </a:moveTo>
                      <a:cubicBezTo>
                        <a:pt x="82" y="150"/>
                        <a:pt x="134" y="267"/>
                        <a:pt x="139" y="397"/>
                      </a:cubicBezTo>
                      <a:cubicBezTo>
                        <a:pt x="225" y="397"/>
                        <a:pt x="225" y="397"/>
                        <a:pt x="225" y="397"/>
                      </a:cubicBezTo>
                      <a:cubicBezTo>
                        <a:pt x="220" y="244"/>
                        <a:pt x="158" y="105"/>
                        <a:pt x="60" y="0"/>
                      </a:cubicBezTo>
                      <a:lnTo>
                        <a:pt x="0" y="61"/>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62" name="Freeform 17">
                  <a:extLst>
                    <a:ext uri="{FF2B5EF4-FFF2-40B4-BE49-F238E27FC236}">
                      <a16:creationId xmlns:a16="http://schemas.microsoft.com/office/drawing/2014/main" id="{D0C1A8D6-D42F-44C0-9A67-1EA9B2499302}"/>
                    </a:ext>
                  </a:extLst>
                </p:cNvPr>
                <p:cNvSpPr>
                  <a:spLocks/>
                </p:cNvSpPr>
                <p:nvPr/>
              </p:nvSpPr>
              <p:spPr bwMode="auto">
                <a:xfrm>
                  <a:off x="7215188" y="3122613"/>
                  <a:ext cx="293688" cy="274638"/>
                </a:xfrm>
                <a:custGeom>
                  <a:avLst/>
                  <a:gdLst>
                    <a:gd name="T0" fmla="*/ 0 w 185"/>
                    <a:gd name="T1" fmla="*/ 151 h 173"/>
                    <a:gd name="T2" fmla="*/ 185 w 185"/>
                    <a:gd name="T3" fmla="*/ 173 h 173"/>
                    <a:gd name="T4" fmla="*/ 111 w 185"/>
                    <a:gd name="T5" fmla="*/ 0 h 173"/>
                    <a:gd name="T6" fmla="*/ 0 w 185"/>
                    <a:gd name="T7" fmla="*/ 151 h 173"/>
                  </a:gdLst>
                  <a:ahLst/>
                  <a:cxnLst>
                    <a:cxn ang="0">
                      <a:pos x="T0" y="T1"/>
                    </a:cxn>
                    <a:cxn ang="0">
                      <a:pos x="T2" y="T3"/>
                    </a:cxn>
                    <a:cxn ang="0">
                      <a:pos x="T4" y="T5"/>
                    </a:cxn>
                    <a:cxn ang="0">
                      <a:pos x="T6" y="T7"/>
                    </a:cxn>
                  </a:cxnLst>
                  <a:rect l="0" t="0" r="r" b="b"/>
                  <a:pathLst>
                    <a:path w="185" h="173">
                      <a:moveTo>
                        <a:pt x="0" y="151"/>
                      </a:moveTo>
                      <a:lnTo>
                        <a:pt x="185" y="173"/>
                      </a:lnTo>
                      <a:lnTo>
                        <a:pt x="111" y="0"/>
                      </a:lnTo>
                      <a:lnTo>
                        <a:pt x="0" y="151"/>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57" name="Inhaltsplatzhalter 4">
              <a:extLst>
                <a:ext uri="{FF2B5EF4-FFF2-40B4-BE49-F238E27FC236}">
                  <a16:creationId xmlns:a16="http://schemas.microsoft.com/office/drawing/2014/main" id="{12969734-FDF5-486C-8812-95A69148E5D8}"/>
                </a:ext>
              </a:extLst>
            </p:cNvPr>
            <p:cNvSpPr txBox="1">
              <a:spLocks/>
            </p:cNvSpPr>
            <p:nvPr/>
          </p:nvSpPr>
          <p:spPr>
            <a:xfrm>
              <a:off x="5599711" y="2458996"/>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05</a:t>
              </a:r>
              <a:endParaRPr lang="en-US" sz="4200" dirty="0">
                <a:solidFill>
                  <a:schemeClr val="tx1"/>
                </a:solidFill>
                <a:latin typeface="+mn-lt"/>
              </a:endParaRPr>
            </a:p>
          </p:txBody>
        </p:sp>
      </p:grpSp>
      <p:grpSp>
        <p:nvGrpSpPr>
          <p:cNvPr id="65" name="Group 64">
            <a:extLst>
              <a:ext uri="{FF2B5EF4-FFF2-40B4-BE49-F238E27FC236}">
                <a16:creationId xmlns:a16="http://schemas.microsoft.com/office/drawing/2014/main" id="{BA3C2577-1329-4FBA-8C74-EBDEB38B2C70}"/>
              </a:ext>
            </a:extLst>
          </p:cNvPr>
          <p:cNvGrpSpPr/>
          <p:nvPr/>
        </p:nvGrpSpPr>
        <p:grpSpPr>
          <a:xfrm>
            <a:off x="10537183" y="5948634"/>
            <a:ext cx="2338078" cy="2522662"/>
            <a:chOff x="5268591" y="3223745"/>
            <a:chExt cx="1169039" cy="1261331"/>
          </a:xfrm>
          <a:solidFill>
            <a:srgbClr val="F79938"/>
          </a:solidFill>
        </p:grpSpPr>
        <p:grpSp>
          <p:nvGrpSpPr>
            <p:cNvPr id="66" name="Group 65">
              <a:extLst>
                <a:ext uri="{FF2B5EF4-FFF2-40B4-BE49-F238E27FC236}">
                  <a16:creationId xmlns:a16="http://schemas.microsoft.com/office/drawing/2014/main" id="{41E07B79-1113-4519-9EAA-2B1AC569FA1C}"/>
                </a:ext>
              </a:extLst>
            </p:cNvPr>
            <p:cNvGrpSpPr/>
            <p:nvPr/>
          </p:nvGrpSpPr>
          <p:grpSpPr>
            <a:xfrm>
              <a:off x="5268591" y="3223745"/>
              <a:ext cx="1169039" cy="1261331"/>
              <a:chOff x="7024786" y="4548938"/>
              <a:chExt cx="1558719" cy="1681774"/>
            </a:xfrm>
            <a:grpFill/>
          </p:grpSpPr>
          <p:sp>
            <p:nvSpPr>
              <p:cNvPr id="73" name="Freeform 9">
                <a:extLst>
                  <a:ext uri="{FF2B5EF4-FFF2-40B4-BE49-F238E27FC236}">
                    <a16:creationId xmlns:a16="http://schemas.microsoft.com/office/drawing/2014/main" id="{F44868A6-7F72-4DCF-BEF2-825B876813A1}"/>
                  </a:ext>
                </a:extLst>
              </p:cNvPr>
              <p:cNvSpPr>
                <a:spLocks/>
              </p:cNvSpPr>
              <p:nvPr/>
            </p:nvSpPr>
            <p:spPr bwMode="auto">
              <a:xfrm>
                <a:off x="7169817" y="4548938"/>
                <a:ext cx="1413688" cy="1681774"/>
              </a:xfrm>
              <a:custGeom>
                <a:avLst/>
                <a:gdLst>
                  <a:gd name="T0" fmla="*/ 0 w 580"/>
                  <a:gd name="T1" fmla="*/ 397 h 690"/>
                  <a:gd name="T2" fmla="*/ 294 w 580"/>
                  <a:gd name="T3" fmla="*/ 690 h 690"/>
                  <a:gd name="T4" fmla="*/ 580 w 580"/>
                  <a:gd name="T5" fmla="*/ 0 h 690"/>
                  <a:gd name="T6" fmla="*/ 165 w 580"/>
                  <a:gd name="T7" fmla="*/ 0 h 690"/>
                  <a:gd name="T8" fmla="*/ 0 w 580"/>
                  <a:gd name="T9" fmla="*/ 397 h 690"/>
                </a:gdLst>
                <a:ahLst/>
                <a:cxnLst>
                  <a:cxn ang="0">
                    <a:pos x="T0" y="T1"/>
                  </a:cxn>
                  <a:cxn ang="0">
                    <a:pos x="T2" y="T3"/>
                  </a:cxn>
                  <a:cxn ang="0">
                    <a:pos x="T4" y="T5"/>
                  </a:cxn>
                  <a:cxn ang="0">
                    <a:pos x="T6" y="T7"/>
                  </a:cxn>
                  <a:cxn ang="0">
                    <a:pos x="T8" y="T9"/>
                  </a:cxn>
                </a:cxnLst>
                <a:rect l="0" t="0" r="r" b="b"/>
                <a:pathLst>
                  <a:path w="580" h="690">
                    <a:moveTo>
                      <a:pt x="0" y="397"/>
                    </a:moveTo>
                    <a:cubicBezTo>
                      <a:pt x="294" y="690"/>
                      <a:pt x="294" y="690"/>
                      <a:pt x="294" y="690"/>
                    </a:cubicBezTo>
                    <a:cubicBezTo>
                      <a:pt x="467" y="511"/>
                      <a:pt x="575" y="268"/>
                      <a:pt x="580" y="0"/>
                    </a:cubicBezTo>
                    <a:cubicBezTo>
                      <a:pt x="165" y="0"/>
                      <a:pt x="165" y="0"/>
                      <a:pt x="165" y="0"/>
                    </a:cubicBezTo>
                    <a:cubicBezTo>
                      <a:pt x="160" y="153"/>
                      <a:pt x="99" y="292"/>
                      <a:pt x="0" y="397"/>
                    </a:cubicBez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nvGrpSpPr>
              <p:cNvPr id="74" name="Group 73">
                <a:extLst>
                  <a:ext uri="{FF2B5EF4-FFF2-40B4-BE49-F238E27FC236}">
                    <a16:creationId xmlns:a16="http://schemas.microsoft.com/office/drawing/2014/main" id="{B3AE0C08-9599-4F91-B1AA-BA58E93AC3FF}"/>
                  </a:ext>
                </a:extLst>
              </p:cNvPr>
              <p:cNvGrpSpPr/>
              <p:nvPr/>
            </p:nvGrpSpPr>
            <p:grpSpPr>
              <a:xfrm>
                <a:off x="7024786" y="4548938"/>
                <a:ext cx="547895" cy="968339"/>
                <a:chOff x="7102475" y="3887788"/>
                <a:chExt cx="593725" cy="1049338"/>
              </a:xfrm>
              <a:grpFill/>
            </p:grpSpPr>
            <p:sp>
              <p:nvSpPr>
                <p:cNvPr id="75" name="Freeform 15">
                  <a:extLst>
                    <a:ext uri="{FF2B5EF4-FFF2-40B4-BE49-F238E27FC236}">
                      <a16:creationId xmlns:a16="http://schemas.microsoft.com/office/drawing/2014/main" id="{AC3C08C1-3D87-4EC3-808B-EFA5BF53E6EA}"/>
                    </a:ext>
                  </a:extLst>
                </p:cNvPr>
                <p:cNvSpPr>
                  <a:spLocks/>
                </p:cNvSpPr>
                <p:nvPr/>
              </p:nvSpPr>
              <p:spPr bwMode="auto">
                <a:xfrm>
                  <a:off x="7102475" y="3887788"/>
                  <a:ext cx="593725" cy="1049338"/>
                </a:xfrm>
                <a:custGeom>
                  <a:avLst/>
                  <a:gdLst>
                    <a:gd name="T0" fmla="*/ 0 w 225"/>
                    <a:gd name="T1" fmla="*/ 336 h 397"/>
                    <a:gd name="T2" fmla="*/ 60 w 225"/>
                    <a:gd name="T3" fmla="*/ 397 h 397"/>
                    <a:gd name="T4" fmla="*/ 225 w 225"/>
                    <a:gd name="T5" fmla="*/ 0 h 397"/>
                    <a:gd name="T6" fmla="*/ 139 w 225"/>
                    <a:gd name="T7" fmla="*/ 0 h 397"/>
                    <a:gd name="T8" fmla="*/ 0 w 225"/>
                    <a:gd name="T9" fmla="*/ 336 h 397"/>
                  </a:gdLst>
                  <a:ahLst/>
                  <a:cxnLst>
                    <a:cxn ang="0">
                      <a:pos x="T0" y="T1"/>
                    </a:cxn>
                    <a:cxn ang="0">
                      <a:pos x="T2" y="T3"/>
                    </a:cxn>
                    <a:cxn ang="0">
                      <a:pos x="T4" y="T5"/>
                    </a:cxn>
                    <a:cxn ang="0">
                      <a:pos x="T6" y="T7"/>
                    </a:cxn>
                    <a:cxn ang="0">
                      <a:pos x="T8" y="T9"/>
                    </a:cxn>
                  </a:cxnLst>
                  <a:rect l="0" t="0" r="r" b="b"/>
                  <a:pathLst>
                    <a:path w="225" h="397">
                      <a:moveTo>
                        <a:pt x="0" y="336"/>
                      </a:moveTo>
                      <a:cubicBezTo>
                        <a:pt x="60" y="397"/>
                        <a:pt x="60" y="397"/>
                        <a:pt x="60" y="397"/>
                      </a:cubicBezTo>
                      <a:cubicBezTo>
                        <a:pt x="159" y="292"/>
                        <a:pt x="220" y="153"/>
                        <a:pt x="225" y="0"/>
                      </a:cubicBezTo>
                      <a:cubicBezTo>
                        <a:pt x="139" y="0"/>
                        <a:pt x="139" y="0"/>
                        <a:pt x="139" y="0"/>
                      </a:cubicBezTo>
                      <a:cubicBezTo>
                        <a:pt x="135" y="130"/>
                        <a:pt x="83" y="247"/>
                        <a:pt x="0" y="336"/>
                      </a:cubicBez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sp>
              <p:nvSpPr>
                <p:cNvPr id="76" name="Freeform 22">
                  <a:extLst>
                    <a:ext uri="{FF2B5EF4-FFF2-40B4-BE49-F238E27FC236}">
                      <a16:creationId xmlns:a16="http://schemas.microsoft.com/office/drawing/2014/main" id="{06AB0485-598F-4516-9EEB-B641EA440C3A}"/>
                    </a:ext>
                  </a:extLst>
                </p:cNvPr>
                <p:cNvSpPr>
                  <a:spLocks/>
                </p:cNvSpPr>
                <p:nvPr/>
              </p:nvSpPr>
              <p:spPr bwMode="auto">
                <a:xfrm>
                  <a:off x="7223125" y="4256088"/>
                  <a:ext cx="293688" cy="276225"/>
                </a:xfrm>
                <a:custGeom>
                  <a:avLst/>
                  <a:gdLst>
                    <a:gd name="T0" fmla="*/ 115 w 185"/>
                    <a:gd name="T1" fmla="*/ 174 h 174"/>
                    <a:gd name="T2" fmla="*/ 185 w 185"/>
                    <a:gd name="T3" fmla="*/ 0 h 174"/>
                    <a:gd name="T4" fmla="*/ 0 w 185"/>
                    <a:gd name="T5" fmla="*/ 26 h 174"/>
                    <a:gd name="T6" fmla="*/ 115 w 185"/>
                    <a:gd name="T7" fmla="*/ 174 h 174"/>
                  </a:gdLst>
                  <a:ahLst/>
                  <a:cxnLst>
                    <a:cxn ang="0">
                      <a:pos x="T0" y="T1"/>
                    </a:cxn>
                    <a:cxn ang="0">
                      <a:pos x="T2" y="T3"/>
                    </a:cxn>
                    <a:cxn ang="0">
                      <a:pos x="T4" y="T5"/>
                    </a:cxn>
                    <a:cxn ang="0">
                      <a:pos x="T6" y="T7"/>
                    </a:cxn>
                  </a:cxnLst>
                  <a:rect l="0" t="0" r="r" b="b"/>
                  <a:pathLst>
                    <a:path w="185" h="174">
                      <a:moveTo>
                        <a:pt x="115" y="174"/>
                      </a:moveTo>
                      <a:lnTo>
                        <a:pt x="185" y="0"/>
                      </a:lnTo>
                      <a:lnTo>
                        <a:pt x="0" y="26"/>
                      </a:lnTo>
                      <a:lnTo>
                        <a:pt x="115" y="174"/>
                      </a:lnTo>
                      <a:close/>
                    </a:path>
                  </a:pathLst>
                </a:custGeom>
                <a:grpFill/>
                <a:ln>
                  <a:noFill/>
                </a:ln>
              </p:spPr>
              <p:txBody>
                <a:bodyPr vert="horz" wrap="square" lIns="137160" tIns="68582" rIns="137160" bIns="68582" numCol="1" anchor="t" anchorCtr="0" compatLnSpc="1">
                  <a:prstTxWarp prst="textNoShape">
                    <a:avLst/>
                  </a:prstTxWarp>
                </a:bodyPr>
                <a:lstStyle/>
                <a:p>
                  <a:endParaRPr lang="en-US" sz="2702"/>
                </a:p>
              </p:txBody>
            </p:sp>
          </p:grpSp>
        </p:grpSp>
        <p:sp>
          <p:nvSpPr>
            <p:cNvPr id="72" name="Inhaltsplatzhalter 4">
              <a:extLst>
                <a:ext uri="{FF2B5EF4-FFF2-40B4-BE49-F238E27FC236}">
                  <a16:creationId xmlns:a16="http://schemas.microsoft.com/office/drawing/2014/main" id="{6079C290-5C5D-4A7B-A042-5AF8E85BF726}"/>
                </a:ext>
              </a:extLst>
            </p:cNvPr>
            <p:cNvSpPr txBox="1">
              <a:spLocks/>
            </p:cNvSpPr>
            <p:nvPr/>
          </p:nvSpPr>
          <p:spPr>
            <a:xfrm>
              <a:off x="5619263" y="3519210"/>
              <a:ext cx="663932" cy="415499"/>
            </a:xfrm>
            <a:prstGeom prst="rect">
              <a:avLst/>
            </a:prstGeom>
            <a:grpFill/>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800"/>
                </a:spcAft>
                <a:buNone/>
              </a:pPr>
              <a:r>
                <a:rPr lang="en-US" sz="5400" b="1" dirty="0">
                  <a:solidFill>
                    <a:schemeClr val="tx1"/>
                  </a:solidFill>
                  <a:latin typeface="+mj-lt"/>
                </a:rPr>
                <a:t>06</a:t>
              </a:r>
              <a:endParaRPr lang="en-US" sz="4200" dirty="0">
                <a:solidFill>
                  <a:schemeClr val="tx1"/>
                </a:solidFill>
                <a:latin typeface="+mn-lt"/>
              </a:endParaRPr>
            </a:p>
          </p:txBody>
        </p:sp>
      </p:grpSp>
      <p:grpSp>
        <p:nvGrpSpPr>
          <p:cNvPr id="77" name="Group 76">
            <a:extLst>
              <a:ext uri="{FF2B5EF4-FFF2-40B4-BE49-F238E27FC236}">
                <a16:creationId xmlns:a16="http://schemas.microsoft.com/office/drawing/2014/main" id="{74775EE0-7545-41AF-B39A-D67CBEFEB61B}"/>
              </a:ext>
            </a:extLst>
          </p:cNvPr>
          <p:cNvGrpSpPr/>
          <p:nvPr/>
        </p:nvGrpSpPr>
        <p:grpSpPr>
          <a:xfrm>
            <a:off x="8210551" y="4872944"/>
            <a:ext cx="1866902" cy="1866902"/>
            <a:chOff x="10996613" y="1925638"/>
            <a:chExt cx="534987" cy="534988"/>
          </a:xfrm>
          <a:solidFill>
            <a:schemeClr val="bg1">
              <a:lumMod val="65000"/>
            </a:schemeClr>
          </a:solidFill>
        </p:grpSpPr>
        <p:sp>
          <p:nvSpPr>
            <p:cNvPr id="78" name="Freeform 6">
              <a:extLst>
                <a:ext uri="{FF2B5EF4-FFF2-40B4-BE49-F238E27FC236}">
                  <a16:creationId xmlns:a16="http://schemas.microsoft.com/office/drawing/2014/main" id="{C172721E-7EC3-406B-ACE5-CFE2DB60C4FA}"/>
                </a:ext>
              </a:extLst>
            </p:cNvPr>
            <p:cNvSpPr>
              <a:spLocks noEditPoints="1"/>
            </p:cNvSpPr>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headEnd/>
              <a:tailEnd/>
            </a:ln>
          </p:spPr>
          <p:txBody>
            <a:bodyPr vert="horz" wrap="square" lIns="137160" tIns="68582" rIns="137160" bIns="68582" numCol="1" anchor="t" anchorCtr="0" compatLnSpc="1">
              <a:prstTxWarp prst="textNoShape">
                <a:avLst/>
              </a:prstTxWarp>
            </a:bodyPr>
            <a:lstStyle/>
            <a:p>
              <a:endParaRPr lang="en-US" sz="2702"/>
            </a:p>
          </p:txBody>
        </p:sp>
        <p:sp>
          <p:nvSpPr>
            <p:cNvPr id="79" name="Freeform 7">
              <a:extLst>
                <a:ext uri="{FF2B5EF4-FFF2-40B4-BE49-F238E27FC236}">
                  <a16:creationId xmlns:a16="http://schemas.microsoft.com/office/drawing/2014/main" id="{64887B2E-AA72-4495-8328-F66400EDF6CC}"/>
                </a:ext>
              </a:extLst>
            </p:cNvPr>
            <p:cNvSpPr>
              <a:spLocks noEditPoints="1"/>
            </p:cNvSpPr>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headEnd/>
              <a:tailEnd/>
            </a:ln>
          </p:spPr>
          <p:txBody>
            <a:bodyPr vert="horz" wrap="square" lIns="137160" tIns="68582" rIns="137160" bIns="68582" numCol="1" anchor="t" anchorCtr="0" compatLnSpc="1">
              <a:prstTxWarp prst="textNoShape">
                <a:avLst/>
              </a:prstTxWarp>
            </a:bodyPr>
            <a:lstStyle/>
            <a:p>
              <a:endParaRPr lang="en-US" sz="2702"/>
            </a:p>
          </p:txBody>
        </p:sp>
      </p:grpSp>
      <p:sp>
        <p:nvSpPr>
          <p:cNvPr id="85" name="Inhaltsplatzhalter 4">
            <a:extLst>
              <a:ext uri="{FF2B5EF4-FFF2-40B4-BE49-F238E27FC236}">
                <a16:creationId xmlns:a16="http://schemas.microsoft.com/office/drawing/2014/main" id="{BDD695A8-5E3B-4A0E-8802-F4508CD2A8A6}"/>
              </a:ext>
            </a:extLst>
          </p:cNvPr>
          <p:cNvSpPr txBox="1">
            <a:spLocks/>
          </p:cNvSpPr>
          <p:nvPr/>
        </p:nvSpPr>
        <p:spPr>
          <a:xfrm>
            <a:off x="6951670" y="7802530"/>
            <a:ext cx="4384670" cy="162377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spcAft>
                <a:spcPts val="1800"/>
              </a:spcAft>
              <a:buNone/>
            </a:pPr>
            <a:r>
              <a:rPr lang="en-US" sz="2400" b="1" dirty="0">
                <a:solidFill>
                  <a:srgbClr val="F79938"/>
                </a:solidFill>
                <a:latin typeface="+mj-lt"/>
              </a:rPr>
              <a:t>Product Development Complete</a:t>
            </a:r>
            <a:br>
              <a:rPr lang="en-US" sz="2100" b="1" dirty="0">
                <a:solidFill>
                  <a:srgbClr val="F79938"/>
                </a:solidFill>
                <a:latin typeface="+mj-lt"/>
              </a:rPr>
            </a:br>
            <a:r>
              <a:rPr lang="en-US" sz="1600" dirty="0">
                <a:solidFill>
                  <a:schemeClr val="tx1"/>
                </a:solidFill>
                <a:latin typeface="+mj-lt"/>
              </a:rPr>
              <a:t>Product is ready to bring into market to prevent any mishap related to our women. Keep them safe and make our country and people proud.</a:t>
            </a:r>
          </a:p>
        </p:txBody>
      </p:sp>
      <p:sp>
        <p:nvSpPr>
          <p:cNvPr id="86" name="Inhaltsplatzhalter 4">
            <a:extLst>
              <a:ext uri="{FF2B5EF4-FFF2-40B4-BE49-F238E27FC236}">
                <a16:creationId xmlns:a16="http://schemas.microsoft.com/office/drawing/2014/main" id="{2A285D7F-A2F9-4D2F-BF4F-90E521F8F2F6}"/>
              </a:ext>
            </a:extLst>
          </p:cNvPr>
          <p:cNvSpPr txBox="1">
            <a:spLocks/>
          </p:cNvSpPr>
          <p:nvPr/>
        </p:nvSpPr>
        <p:spPr>
          <a:xfrm>
            <a:off x="999435" y="6415589"/>
            <a:ext cx="4341510" cy="212686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1800"/>
              </a:spcAft>
              <a:buNone/>
            </a:pPr>
            <a:r>
              <a:rPr lang="en-US" sz="2200" b="1" dirty="0">
                <a:solidFill>
                  <a:srgbClr val="F79938"/>
                </a:solidFill>
                <a:latin typeface="+mj-lt"/>
              </a:rPr>
              <a:t>Mobile Application Development</a:t>
            </a:r>
            <a:br>
              <a:rPr lang="en-US" sz="2200" b="1" dirty="0">
                <a:solidFill>
                  <a:schemeClr val="tx1"/>
                </a:solidFill>
                <a:latin typeface="+mj-lt"/>
              </a:rPr>
            </a:br>
            <a:r>
              <a:rPr lang="en-US" sz="1800" dirty="0">
                <a:solidFill>
                  <a:schemeClr val="tx1"/>
                </a:solidFill>
                <a:latin typeface="+mj-lt"/>
              </a:rPr>
              <a:t>Mobile Application is being developed will all the novel emergency features and many other features (such as live video clips streaming) will be added.</a:t>
            </a:r>
          </a:p>
        </p:txBody>
      </p:sp>
      <p:sp>
        <p:nvSpPr>
          <p:cNvPr id="87" name="Inhaltsplatzhalter 4">
            <a:extLst>
              <a:ext uri="{FF2B5EF4-FFF2-40B4-BE49-F238E27FC236}">
                <a16:creationId xmlns:a16="http://schemas.microsoft.com/office/drawing/2014/main" id="{15832DC2-36AD-42EE-A75D-0797F7579B3F}"/>
              </a:ext>
            </a:extLst>
          </p:cNvPr>
          <p:cNvSpPr txBox="1">
            <a:spLocks/>
          </p:cNvSpPr>
          <p:nvPr/>
        </p:nvSpPr>
        <p:spPr>
          <a:xfrm>
            <a:off x="1028671" y="3682214"/>
            <a:ext cx="4341510" cy="171136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1800"/>
              </a:spcAft>
              <a:buNone/>
            </a:pPr>
            <a:r>
              <a:rPr lang="en-US" sz="2200" b="1" dirty="0">
                <a:solidFill>
                  <a:srgbClr val="F79938"/>
                </a:solidFill>
                <a:latin typeface="+mj-lt"/>
              </a:rPr>
              <a:t>Prototype Development of Hardware</a:t>
            </a:r>
            <a:br>
              <a:rPr lang="en-US" sz="2200" b="1" dirty="0">
                <a:solidFill>
                  <a:schemeClr val="tx1"/>
                </a:solidFill>
                <a:latin typeface="+mj-lt"/>
              </a:rPr>
            </a:br>
            <a:r>
              <a:rPr lang="en-US" sz="1800" dirty="0">
                <a:solidFill>
                  <a:schemeClr val="tx1"/>
                </a:solidFill>
                <a:latin typeface="+mj-lt"/>
              </a:rPr>
              <a:t>Prototype of Smart Safety Gadget is also being made and in in proper working condition. New changes are being performed for betterment.</a:t>
            </a:r>
          </a:p>
        </p:txBody>
      </p:sp>
      <p:sp>
        <p:nvSpPr>
          <p:cNvPr id="88" name="Inhaltsplatzhalter 4">
            <a:extLst>
              <a:ext uri="{FF2B5EF4-FFF2-40B4-BE49-F238E27FC236}">
                <a16:creationId xmlns:a16="http://schemas.microsoft.com/office/drawing/2014/main" id="{0CC25F09-087E-4FCA-A2C8-93F8B8F1FAF4}"/>
              </a:ext>
            </a:extLst>
          </p:cNvPr>
          <p:cNvSpPr txBox="1">
            <a:spLocks/>
          </p:cNvSpPr>
          <p:nvPr/>
        </p:nvSpPr>
        <p:spPr>
          <a:xfrm>
            <a:off x="1454647" y="1562100"/>
            <a:ext cx="4869953" cy="171136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spcAft>
                <a:spcPts val="1800"/>
              </a:spcAft>
              <a:buNone/>
            </a:pPr>
            <a:r>
              <a:rPr lang="en-US" sz="2200" b="1" dirty="0">
                <a:solidFill>
                  <a:srgbClr val="F79938"/>
                </a:solidFill>
                <a:latin typeface="+mj-lt"/>
              </a:rPr>
              <a:t>Development of Web Portal</a:t>
            </a:r>
            <a:br>
              <a:rPr lang="en-US" sz="2200" b="1" dirty="0">
                <a:solidFill>
                  <a:schemeClr val="tx1"/>
                </a:solidFill>
                <a:latin typeface="+mj-lt"/>
              </a:rPr>
            </a:br>
            <a:r>
              <a:rPr lang="en-US" sz="1800" dirty="0">
                <a:solidFill>
                  <a:schemeClr val="tx1"/>
                </a:solidFill>
                <a:latin typeface="+mj-lt"/>
              </a:rPr>
              <a:t>Complete Web Portal will be developed for police stations to keep a check on the most affected areas and localities..</a:t>
            </a:r>
          </a:p>
        </p:txBody>
      </p:sp>
      <p:sp>
        <p:nvSpPr>
          <p:cNvPr id="89" name="Inhaltsplatzhalter 4">
            <a:extLst>
              <a:ext uri="{FF2B5EF4-FFF2-40B4-BE49-F238E27FC236}">
                <a16:creationId xmlns:a16="http://schemas.microsoft.com/office/drawing/2014/main" id="{FC5A338F-C64C-42E2-91C2-3773E6DF381F}"/>
              </a:ext>
            </a:extLst>
          </p:cNvPr>
          <p:cNvSpPr txBox="1">
            <a:spLocks/>
          </p:cNvSpPr>
          <p:nvPr/>
        </p:nvSpPr>
        <p:spPr>
          <a:xfrm>
            <a:off x="12925802" y="6415589"/>
            <a:ext cx="4341510" cy="171136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800"/>
              </a:spcAft>
              <a:buNone/>
            </a:pPr>
            <a:r>
              <a:rPr lang="en-US" sz="2200" b="1" dirty="0">
                <a:solidFill>
                  <a:srgbClr val="F79938"/>
                </a:solidFill>
                <a:latin typeface="+mj-lt"/>
              </a:rPr>
              <a:t>Testing of Complete Product</a:t>
            </a:r>
            <a:br>
              <a:rPr lang="en-US" sz="2200" b="1" dirty="0">
                <a:solidFill>
                  <a:srgbClr val="F79938"/>
                </a:solidFill>
                <a:latin typeface="+mj-lt"/>
              </a:rPr>
            </a:br>
            <a:r>
              <a:rPr lang="en-US" sz="1800" dirty="0">
                <a:solidFill>
                  <a:schemeClr val="tx1"/>
                </a:solidFill>
                <a:latin typeface="+mj-lt"/>
              </a:rPr>
              <a:t>Final Testing of product will be  done before launch to check all the functionalities and bugs(if any).</a:t>
            </a:r>
          </a:p>
        </p:txBody>
      </p:sp>
      <p:sp>
        <p:nvSpPr>
          <p:cNvPr id="96" name="Inhaltsplatzhalter 4">
            <a:extLst>
              <a:ext uri="{FF2B5EF4-FFF2-40B4-BE49-F238E27FC236}">
                <a16:creationId xmlns:a16="http://schemas.microsoft.com/office/drawing/2014/main" id="{6AF47B91-9BAB-452C-8BC0-F55B958076EF}"/>
              </a:ext>
            </a:extLst>
          </p:cNvPr>
          <p:cNvSpPr txBox="1">
            <a:spLocks/>
          </p:cNvSpPr>
          <p:nvPr/>
        </p:nvSpPr>
        <p:spPr>
          <a:xfrm>
            <a:off x="12951473" y="3778636"/>
            <a:ext cx="4341510" cy="212686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800"/>
              </a:spcAft>
              <a:buNone/>
            </a:pPr>
            <a:r>
              <a:rPr lang="en-US" sz="2200" b="1" dirty="0">
                <a:solidFill>
                  <a:srgbClr val="F79938"/>
                </a:solidFill>
                <a:latin typeface="+mj-lt"/>
              </a:rPr>
              <a:t>Production Level Hardware Design</a:t>
            </a:r>
            <a:br>
              <a:rPr lang="en-US" sz="2200" b="1" dirty="0">
                <a:solidFill>
                  <a:srgbClr val="F79938"/>
                </a:solidFill>
                <a:latin typeface="+mj-lt"/>
              </a:rPr>
            </a:br>
            <a:r>
              <a:rPr lang="en-US" sz="1800" dirty="0">
                <a:solidFill>
                  <a:schemeClr val="tx1"/>
                </a:solidFill>
                <a:latin typeface="+mj-lt"/>
              </a:rPr>
              <a:t>At this stage Hardware will be converted to production based design keeping aesthetics and form factor in mind to keep it efficient and usable.</a:t>
            </a:r>
          </a:p>
        </p:txBody>
      </p:sp>
      <p:sp>
        <p:nvSpPr>
          <p:cNvPr id="97" name="Inhaltsplatzhalter 4">
            <a:extLst>
              <a:ext uri="{FF2B5EF4-FFF2-40B4-BE49-F238E27FC236}">
                <a16:creationId xmlns:a16="http://schemas.microsoft.com/office/drawing/2014/main" id="{48CFD882-911E-4CEA-9E39-56B7B969E47F}"/>
              </a:ext>
            </a:extLst>
          </p:cNvPr>
          <p:cNvSpPr txBox="1">
            <a:spLocks/>
          </p:cNvSpPr>
          <p:nvPr/>
        </p:nvSpPr>
        <p:spPr>
          <a:xfrm>
            <a:off x="12039600" y="1603334"/>
            <a:ext cx="4341510" cy="171136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800"/>
              </a:spcAft>
              <a:buNone/>
            </a:pPr>
            <a:r>
              <a:rPr lang="en-US" sz="2200" b="1" dirty="0">
                <a:solidFill>
                  <a:srgbClr val="F79938"/>
                </a:solidFill>
                <a:latin typeface="+mj-lt"/>
              </a:rPr>
              <a:t>Syncing of App, Web And Hardware</a:t>
            </a:r>
            <a:br>
              <a:rPr lang="en-US" sz="2200" b="1" dirty="0">
                <a:solidFill>
                  <a:schemeClr val="tx1"/>
                </a:solidFill>
                <a:latin typeface="+mj-lt"/>
              </a:rPr>
            </a:br>
            <a:r>
              <a:rPr lang="en-US" sz="1800" dirty="0">
                <a:solidFill>
                  <a:schemeClr val="tx1"/>
                </a:solidFill>
                <a:latin typeface="+mj-lt"/>
              </a:rPr>
              <a:t>All three Mobile App, Web App portal and Hardware devices will be synced together to our database for complete functioning.</a:t>
            </a:r>
          </a:p>
        </p:txBody>
      </p:sp>
      <p:pic>
        <p:nvPicPr>
          <p:cNvPr id="63" name="Picture 62">
            <a:extLst>
              <a:ext uri="{FF2B5EF4-FFF2-40B4-BE49-F238E27FC236}">
                <a16:creationId xmlns:a16="http://schemas.microsoft.com/office/drawing/2014/main" id="{571A7643-9EBA-489A-8FB1-5A7D67600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64" y="172667"/>
            <a:ext cx="1325480" cy="879450"/>
          </a:xfrm>
          <a:prstGeom prst="rect">
            <a:avLst/>
          </a:prstGeom>
        </p:spPr>
      </p:pic>
      <p:pic>
        <p:nvPicPr>
          <p:cNvPr id="64" name="Picture 63">
            <a:extLst>
              <a:ext uri="{FF2B5EF4-FFF2-40B4-BE49-F238E27FC236}">
                <a16:creationId xmlns:a16="http://schemas.microsoft.com/office/drawing/2014/main" id="{3B6B8CF0-A710-4FB5-863F-EC96C56DD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92983" y="8903507"/>
            <a:ext cx="785292" cy="1227857"/>
          </a:xfrm>
          <a:prstGeom prst="rect">
            <a:avLst/>
          </a:prstGeom>
        </p:spPr>
      </p:pic>
    </p:spTree>
    <p:extLst>
      <p:ext uri="{BB962C8B-B14F-4D97-AF65-F5344CB8AC3E}">
        <p14:creationId xmlns:p14="http://schemas.microsoft.com/office/powerpoint/2010/main" val="28241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animEffect transition="in" filter="fade">
                                      <p:cBhvr>
                                        <p:cTn id="9" dur="500"/>
                                        <p:tgtEl>
                                          <p:spTgt spid="77"/>
                                        </p:tgtEl>
                                      </p:cBhvr>
                                    </p:animEffect>
                                  </p:childTnLst>
                                </p:cTn>
                              </p:par>
                              <p:par>
                                <p:cTn id="10" presetID="16" presetClass="entr" presetSubtype="37"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barn(outVertical)">
                                      <p:cBhvr>
                                        <p:cTn id="12" dur="500"/>
                                        <p:tgtEl>
                                          <p:spTgt spid="85"/>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Effect transition="in" filter="fade">
                                      <p:cBhvr>
                                        <p:cTn id="18" dur="500"/>
                                        <p:tgtEl>
                                          <p:spTgt spid="2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right)">
                                      <p:cBhvr>
                                        <p:cTn id="21" dur="500"/>
                                        <p:tgtEl>
                                          <p:spTgt spid="86"/>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wipe(right)">
                                      <p:cBhvr>
                                        <p:cTn id="30" dur="500"/>
                                        <p:tgtEl>
                                          <p:spTgt spid="87"/>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Effect transition="in" filter="fade">
                                      <p:cBhvr>
                                        <p:cTn id="36" dur="500"/>
                                        <p:tgtEl>
                                          <p:spTgt spid="4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right)">
                                      <p:cBhvr>
                                        <p:cTn id="39" dur="500"/>
                                        <p:tgtEl>
                                          <p:spTgt spid="88"/>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wipe(left)">
                                      <p:cBhvr>
                                        <p:cTn id="48" dur="500"/>
                                        <p:tgtEl>
                                          <p:spTgt spid="97"/>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left)">
                                      <p:cBhvr>
                                        <p:cTn id="57" dur="500"/>
                                        <p:tgtEl>
                                          <p:spTgt spid="96"/>
                                        </p:tgtEl>
                                      </p:cBhvr>
                                    </p:animEffect>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animEffect transition="in" filter="fade">
                                      <p:cBhvr>
                                        <p:cTn id="63" dur="500"/>
                                        <p:tgtEl>
                                          <p:spTgt spid="6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wipe(left)">
                                      <p:cBhvr>
                                        <p:cTn id="6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6" grpId="0"/>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0" y="9905613"/>
            <a:ext cx="1593209" cy="206439"/>
          </a:xfrm>
          <a:prstGeom prst="rect">
            <a:avLst/>
          </a:prstGeom>
          <a:solidFill>
            <a:srgbClr val="F59736"/>
          </a:solidFill>
        </p:spPr>
      </p:sp>
      <p:grpSp>
        <p:nvGrpSpPr>
          <p:cNvPr id="3" name="Group 3"/>
          <p:cNvGrpSpPr/>
          <p:nvPr/>
        </p:nvGrpSpPr>
        <p:grpSpPr>
          <a:xfrm rot="-10800000">
            <a:off x="1593209" y="9919705"/>
            <a:ext cx="16694791" cy="178255"/>
            <a:chOff x="0" y="0"/>
            <a:chExt cx="53524916" cy="571500"/>
          </a:xfrm>
        </p:grpSpPr>
        <p:sp>
          <p:nvSpPr>
            <p:cNvPr id="4" name="Freeform 4"/>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a:ln>
              <a:solidFill>
                <a:schemeClr val="tx1"/>
              </a:solidFill>
            </a:ln>
          </p:spPr>
        </p:sp>
      </p:grpSp>
      <p:grpSp>
        <p:nvGrpSpPr>
          <p:cNvPr id="6" name="Group 6"/>
          <p:cNvGrpSpPr/>
          <p:nvPr/>
        </p:nvGrpSpPr>
        <p:grpSpPr>
          <a:xfrm rot="-10800000">
            <a:off x="-1" y="146508"/>
            <a:ext cx="16694791" cy="222247"/>
            <a:chOff x="0" y="0"/>
            <a:chExt cx="50177760" cy="571500"/>
          </a:xfrm>
        </p:grpSpPr>
        <p:sp>
          <p:nvSpPr>
            <p:cNvPr id="7" name="Freeform 7"/>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a:ln>
              <a:solidFill>
                <a:schemeClr val="tx1"/>
              </a:solidFill>
            </a:ln>
          </p:spPr>
        </p:sp>
      </p:grpSp>
      <p:sp>
        <p:nvSpPr>
          <p:cNvPr id="59" name="TextBox 27">
            <a:extLst>
              <a:ext uri="{FF2B5EF4-FFF2-40B4-BE49-F238E27FC236}">
                <a16:creationId xmlns:a16="http://schemas.microsoft.com/office/drawing/2014/main" id="{158AB71D-35DD-429E-A4B2-642C5C2897FD}"/>
              </a:ext>
            </a:extLst>
          </p:cNvPr>
          <p:cNvSpPr txBox="1"/>
          <p:nvPr/>
        </p:nvSpPr>
        <p:spPr>
          <a:xfrm>
            <a:off x="7220177" y="394270"/>
            <a:ext cx="4885359"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Business Model</a:t>
            </a:r>
          </a:p>
        </p:txBody>
      </p:sp>
      <p:sp>
        <p:nvSpPr>
          <p:cNvPr id="80" name="TextBox 8">
            <a:extLst>
              <a:ext uri="{FF2B5EF4-FFF2-40B4-BE49-F238E27FC236}">
                <a16:creationId xmlns:a16="http://schemas.microsoft.com/office/drawing/2014/main" id="{D42CE64F-A237-480B-9C6B-5A97A30825A4}"/>
              </a:ext>
            </a:extLst>
          </p:cNvPr>
          <p:cNvSpPr txBox="1"/>
          <p:nvPr/>
        </p:nvSpPr>
        <p:spPr>
          <a:xfrm>
            <a:off x="1988144" y="1124177"/>
            <a:ext cx="14716200" cy="1061829"/>
          </a:xfrm>
          <a:prstGeom prst="rect">
            <a:avLst/>
          </a:prstGeom>
        </p:spPr>
        <p:txBody>
          <a:bodyPr wrap="square" lIns="0" tIns="0" rIns="0" bIns="0" rtlCol="0" anchor="t">
            <a:spAutoFit/>
          </a:bodyPr>
          <a:lstStyle/>
          <a:p>
            <a:pPr marL="0" lvl="0" indent="0" algn="ctr">
              <a:spcBef>
                <a:spcPct val="0"/>
              </a:spcBef>
            </a:pPr>
            <a:r>
              <a:rPr lang="en-US" sz="2300" u="none" dirty="0">
                <a:latin typeface="Aileron Regular"/>
              </a:rPr>
              <a:t>We will be giving free access of our Mobile Application because it’s a social cause and it needs to be monitored primarily and in the most effective way. But we can generate revenue and our maintenance cost from our hardware gadgets and Smart Android Watches and Gear Integration Application.</a:t>
            </a:r>
          </a:p>
        </p:txBody>
      </p:sp>
      <p:grpSp>
        <p:nvGrpSpPr>
          <p:cNvPr id="81" name="Group 28">
            <a:extLst>
              <a:ext uri="{FF2B5EF4-FFF2-40B4-BE49-F238E27FC236}">
                <a16:creationId xmlns:a16="http://schemas.microsoft.com/office/drawing/2014/main" id="{AFCE656E-3D71-4590-BE87-FB1E99331D37}"/>
              </a:ext>
            </a:extLst>
          </p:cNvPr>
          <p:cNvGrpSpPr/>
          <p:nvPr/>
        </p:nvGrpSpPr>
        <p:grpSpPr>
          <a:xfrm>
            <a:off x="851179" y="2047156"/>
            <a:ext cx="4724284" cy="3563766"/>
            <a:chOff x="0" y="-38100"/>
            <a:chExt cx="8732992" cy="4751686"/>
          </a:xfrm>
        </p:grpSpPr>
        <p:sp>
          <p:nvSpPr>
            <p:cNvPr id="82" name="TextBox 29">
              <a:extLst>
                <a:ext uri="{FF2B5EF4-FFF2-40B4-BE49-F238E27FC236}">
                  <a16:creationId xmlns:a16="http://schemas.microsoft.com/office/drawing/2014/main" id="{5FD9974D-7AF4-4DCF-B569-73EB24EB75BD}"/>
                </a:ext>
              </a:extLst>
            </p:cNvPr>
            <p:cNvSpPr txBox="1"/>
            <p:nvPr/>
          </p:nvSpPr>
          <p:spPr>
            <a:xfrm>
              <a:off x="0" y="-38100"/>
              <a:ext cx="8732992" cy="701645"/>
            </a:xfrm>
            <a:prstGeom prst="rect">
              <a:avLst/>
            </a:prstGeom>
          </p:spPr>
          <p:txBody>
            <a:bodyPr lIns="0" tIns="0" rIns="0" bIns="0" rtlCol="0" anchor="t">
              <a:spAutoFit/>
            </a:bodyPr>
            <a:lstStyle/>
            <a:p>
              <a:pPr marL="0" lvl="0" indent="0" algn="ctr">
                <a:lnSpc>
                  <a:spcPts val="4550"/>
                </a:lnSpc>
                <a:spcBef>
                  <a:spcPct val="0"/>
                </a:spcBef>
              </a:pPr>
              <a:r>
                <a:rPr lang="en-US" sz="2800" u="none" spc="-35" dirty="0">
                  <a:solidFill>
                    <a:srgbClr val="F79938"/>
                  </a:solidFill>
                  <a:latin typeface="Aileron Regular Bold" panose="020B0604020202020204" charset="0"/>
                </a:rPr>
                <a:t>Smart Gadget  (₹199)</a:t>
              </a:r>
            </a:p>
          </p:txBody>
        </p:sp>
        <p:sp>
          <p:nvSpPr>
            <p:cNvPr id="83" name="TextBox 30">
              <a:extLst>
                <a:ext uri="{FF2B5EF4-FFF2-40B4-BE49-F238E27FC236}">
                  <a16:creationId xmlns:a16="http://schemas.microsoft.com/office/drawing/2014/main" id="{0F6E158A-0D3D-4F17-B124-60E2FAD4507B}"/>
                </a:ext>
              </a:extLst>
            </p:cNvPr>
            <p:cNvSpPr txBox="1"/>
            <p:nvPr/>
          </p:nvSpPr>
          <p:spPr>
            <a:xfrm>
              <a:off x="0" y="815342"/>
              <a:ext cx="8732992" cy="3898244"/>
            </a:xfrm>
            <a:prstGeom prst="rect">
              <a:avLst/>
            </a:prstGeom>
          </p:spPr>
          <p:txBody>
            <a:bodyPr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A Wrist Watch or </a:t>
              </a:r>
              <a:r>
                <a:rPr lang="en-US" sz="2300" dirty="0">
                  <a:latin typeface="Aileron Regular"/>
                </a:rPr>
                <a:t>a wrist band.</a:t>
              </a:r>
            </a:p>
            <a:p>
              <a:pPr marL="342900" lvl="0" indent="-342900">
                <a:lnSpc>
                  <a:spcPts val="3266"/>
                </a:lnSpc>
                <a:buFont typeface="Arial" panose="020B0604020202020204" pitchFamily="34" charset="0"/>
                <a:buChar char="•"/>
              </a:pPr>
              <a:r>
                <a:rPr lang="en-US" sz="2300" u="none" dirty="0">
                  <a:latin typeface="Aileron Regular"/>
                </a:rPr>
                <a:t>Wi-Fi enabled.</a:t>
              </a:r>
            </a:p>
            <a:p>
              <a:pPr marL="342900" lvl="0" indent="-342900">
                <a:lnSpc>
                  <a:spcPts val="3266"/>
                </a:lnSpc>
                <a:buFont typeface="Arial" panose="020B0604020202020204" pitchFamily="34" charset="0"/>
                <a:buChar char="•"/>
              </a:pPr>
              <a:r>
                <a:rPr lang="en-US" sz="2300" u="none" dirty="0">
                  <a:latin typeface="Aileron Regular"/>
                </a:rPr>
                <a:t>Buzzer</a:t>
              </a:r>
              <a:r>
                <a:rPr lang="en-US" sz="2300" dirty="0">
                  <a:latin typeface="Aileron Regular"/>
                </a:rPr>
                <a:t>.</a:t>
              </a:r>
            </a:p>
            <a:p>
              <a:pPr marL="342900" lvl="0" indent="-342900">
                <a:lnSpc>
                  <a:spcPts val="3266"/>
                </a:lnSpc>
                <a:buFont typeface="Arial" panose="020B0604020202020204" pitchFamily="34" charset="0"/>
                <a:buChar char="•"/>
              </a:pPr>
              <a:r>
                <a:rPr lang="en-US" sz="2300" u="none" dirty="0">
                  <a:latin typeface="Aileron Regular"/>
                </a:rPr>
                <a:t>Emergency Call Button</a:t>
              </a:r>
            </a:p>
            <a:p>
              <a:pPr marL="342900" lvl="0" indent="-342900">
                <a:lnSpc>
                  <a:spcPts val="3266"/>
                </a:lnSpc>
                <a:buFont typeface="Arial" panose="020B0604020202020204" pitchFamily="34" charset="0"/>
                <a:buChar char="•"/>
              </a:pPr>
              <a:r>
                <a:rPr lang="en-US" sz="2300" dirty="0">
                  <a:latin typeface="Aileron Regular"/>
                </a:rPr>
                <a:t>App Integrated</a:t>
              </a:r>
            </a:p>
            <a:p>
              <a:pPr marL="342900" lvl="0" indent="-342900">
                <a:lnSpc>
                  <a:spcPts val="3266"/>
                </a:lnSpc>
                <a:buFont typeface="Arial" panose="020B0604020202020204" pitchFamily="34" charset="0"/>
                <a:buChar char="•"/>
              </a:pPr>
              <a:r>
                <a:rPr lang="en-US" sz="2300" u="none" dirty="0">
                  <a:latin typeface="Aileron Regular"/>
                </a:rPr>
                <a:t>Can be provided with pepper Sprays.</a:t>
              </a:r>
            </a:p>
          </p:txBody>
        </p:sp>
      </p:grpSp>
      <p:grpSp>
        <p:nvGrpSpPr>
          <p:cNvPr id="90" name="Group 28">
            <a:extLst>
              <a:ext uri="{FF2B5EF4-FFF2-40B4-BE49-F238E27FC236}">
                <a16:creationId xmlns:a16="http://schemas.microsoft.com/office/drawing/2014/main" id="{4189DE40-FC11-4F82-840C-3FE71C2C7D7A}"/>
              </a:ext>
            </a:extLst>
          </p:cNvPr>
          <p:cNvGrpSpPr/>
          <p:nvPr/>
        </p:nvGrpSpPr>
        <p:grpSpPr>
          <a:xfrm>
            <a:off x="6887317" y="2120571"/>
            <a:ext cx="4513366" cy="2717382"/>
            <a:chOff x="0" y="-38100"/>
            <a:chExt cx="8732992" cy="3623174"/>
          </a:xfrm>
        </p:grpSpPr>
        <p:sp>
          <p:nvSpPr>
            <p:cNvPr id="91" name="TextBox 29">
              <a:extLst>
                <a:ext uri="{FF2B5EF4-FFF2-40B4-BE49-F238E27FC236}">
                  <a16:creationId xmlns:a16="http://schemas.microsoft.com/office/drawing/2014/main" id="{112AF159-7D4B-47AB-BB50-7397553A49DD}"/>
                </a:ext>
              </a:extLst>
            </p:cNvPr>
            <p:cNvSpPr txBox="1"/>
            <p:nvPr/>
          </p:nvSpPr>
          <p:spPr>
            <a:xfrm>
              <a:off x="0" y="-38100"/>
              <a:ext cx="8732992" cy="701645"/>
            </a:xfrm>
            <a:prstGeom prst="rect">
              <a:avLst/>
            </a:prstGeom>
          </p:spPr>
          <p:txBody>
            <a:bodyPr lIns="0" tIns="0" rIns="0" bIns="0" rtlCol="0" anchor="t">
              <a:spAutoFit/>
            </a:bodyPr>
            <a:lstStyle/>
            <a:p>
              <a:pPr marL="0" lvl="0" indent="0" algn="ctr">
                <a:lnSpc>
                  <a:spcPts val="4550"/>
                </a:lnSpc>
                <a:spcBef>
                  <a:spcPct val="0"/>
                </a:spcBef>
              </a:pPr>
              <a:r>
                <a:rPr lang="en-US" sz="2800" u="none" spc="-35" dirty="0">
                  <a:solidFill>
                    <a:srgbClr val="F79938"/>
                  </a:solidFill>
                  <a:latin typeface="Aileron Regular Bold" panose="020B0604020202020204" charset="0"/>
                </a:rPr>
                <a:t>Attachment  (₹399)</a:t>
              </a:r>
            </a:p>
          </p:txBody>
        </p:sp>
        <p:sp>
          <p:nvSpPr>
            <p:cNvPr id="92" name="TextBox 30">
              <a:extLst>
                <a:ext uri="{FF2B5EF4-FFF2-40B4-BE49-F238E27FC236}">
                  <a16:creationId xmlns:a16="http://schemas.microsoft.com/office/drawing/2014/main" id="{6780CC56-CB34-4A79-A48B-DF6C22B75C06}"/>
                </a:ext>
              </a:extLst>
            </p:cNvPr>
            <p:cNvSpPr txBox="1"/>
            <p:nvPr/>
          </p:nvSpPr>
          <p:spPr>
            <a:xfrm>
              <a:off x="0" y="815342"/>
              <a:ext cx="8732992" cy="2769732"/>
            </a:xfrm>
            <a:prstGeom prst="rect">
              <a:avLst/>
            </a:prstGeom>
          </p:spPr>
          <p:txBody>
            <a:bodyPr lIns="0" tIns="0" rIns="0" bIns="0" rtlCol="0" anchor="t">
              <a:spAutoFit/>
            </a:bodyPr>
            <a:lstStyle/>
            <a:p>
              <a:pPr marL="342900" lvl="0" indent="-342900">
                <a:lnSpc>
                  <a:spcPts val="3266"/>
                </a:lnSpc>
                <a:buFont typeface="Arial" panose="020B0604020202020204" pitchFamily="34" charset="0"/>
                <a:buChar char="•"/>
              </a:pPr>
              <a:r>
                <a:rPr lang="en-US" sz="2300" dirty="0">
                  <a:latin typeface="Aileron Regular"/>
                </a:rPr>
                <a:t>Attachment for present analog and digital watches.</a:t>
              </a:r>
            </a:p>
            <a:p>
              <a:pPr marL="342900" lvl="0" indent="-342900">
                <a:lnSpc>
                  <a:spcPts val="3266"/>
                </a:lnSpc>
                <a:buFont typeface="Arial" panose="020B0604020202020204" pitchFamily="34" charset="0"/>
                <a:buChar char="•"/>
              </a:pPr>
              <a:r>
                <a:rPr lang="en-US" sz="2300" dirty="0">
                  <a:latin typeface="Aileron Regular"/>
                </a:rPr>
                <a:t>Wi-Fi Enabled.</a:t>
              </a:r>
            </a:p>
            <a:p>
              <a:pPr marL="342900" lvl="0" indent="-342900">
                <a:lnSpc>
                  <a:spcPts val="3266"/>
                </a:lnSpc>
                <a:buFont typeface="Arial" panose="020B0604020202020204" pitchFamily="34" charset="0"/>
                <a:buChar char="•"/>
              </a:pPr>
              <a:r>
                <a:rPr lang="en-US" sz="2300" dirty="0">
                  <a:latin typeface="Aileron Regular"/>
                </a:rPr>
                <a:t>Emergency Button.</a:t>
              </a:r>
            </a:p>
            <a:p>
              <a:pPr marL="342900" lvl="0" indent="-342900">
                <a:lnSpc>
                  <a:spcPts val="3266"/>
                </a:lnSpc>
                <a:buFont typeface="Arial" panose="020B0604020202020204" pitchFamily="34" charset="0"/>
                <a:buChar char="•"/>
              </a:pPr>
              <a:r>
                <a:rPr lang="en-US" sz="2300" dirty="0">
                  <a:latin typeface="Aileron Regular"/>
                </a:rPr>
                <a:t>App Integrated.</a:t>
              </a:r>
            </a:p>
          </p:txBody>
        </p:sp>
      </p:grpSp>
      <p:grpSp>
        <p:nvGrpSpPr>
          <p:cNvPr id="93" name="Group 28">
            <a:extLst>
              <a:ext uri="{FF2B5EF4-FFF2-40B4-BE49-F238E27FC236}">
                <a16:creationId xmlns:a16="http://schemas.microsoft.com/office/drawing/2014/main" id="{7BC7B09B-DEFA-4FC1-842E-F581E187D2F0}"/>
              </a:ext>
            </a:extLst>
          </p:cNvPr>
          <p:cNvGrpSpPr/>
          <p:nvPr/>
        </p:nvGrpSpPr>
        <p:grpSpPr>
          <a:xfrm>
            <a:off x="12686704" y="2047156"/>
            <a:ext cx="5456530" cy="2717382"/>
            <a:chOff x="0" y="-38100"/>
            <a:chExt cx="8732992" cy="3623174"/>
          </a:xfrm>
        </p:grpSpPr>
        <p:sp>
          <p:nvSpPr>
            <p:cNvPr id="94" name="TextBox 29">
              <a:extLst>
                <a:ext uri="{FF2B5EF4-FFF2-40B4-BE49-F238E27FC236}">
                  <a16:creationId xmlns:a16="http://schemas.microsoft.com/office/drawing/2014/main" id="{01920F5D-6838-4A5E-A31D-4EAC249EBA5D}"/>
                </a:ext>
              </a:extLst>
            </p:cNvPr>
            <p:cNvSpPr txBox="1"/>
            <p:nvPr/>
          </p:nvSpPr>
          <p:spPr>
            <a:xfrm>
              <a:off x="0" y="-38100"/>
              <a:ext cx="8732992" cy="701645"/>
            </a:xfrm>
            <a:prstGeom prst="rect">
              <a:avLst/>
            </a:prstGeom>
          </p:spPr>
          <p:txBody>
            <a:bodyPr lIns="0" tIns="0" rIns="0" bIns="0" rtlCol="0" anchor="t">
              <a:spAutoFit/>
            </a:bodyPr>
            <a:lstStyle/>
            <a:p>
              <a:pPr marL="0" lvl="0" indent="0" algn="ctr">
                <a:lnSpc>
                  <a:spcPts val="4550"/>
                </a:lnSpc>
                <a:spcBef>
                  <a:spcPct val="0"/>
                </a:spcBef>
              </a:pPr>
              <a:r>
                <a:rPr lang="en-US" sz="2800" u="none" spc="-35" dirty="0">
                  <a:solidFill>
                    <a:srgbClr val="F79938"/>
                  </a:solidFill>
                  <a:latin typeface="Aileron Regular Bold" panose="020B0604020202020204" charset="0"/>
                </a:rPr>
                <a:t>App for Android Watches (₹999)</a:t>
              </a:r>
            </a:p>
          </p:txBody>
        </p:sp>
        <p:sp>
          <p:nvSpPr>
            <p:cNvPr id="95" name="TextBox 30">
              <a:extLst>
                <a:ext uri="{FF2B5EF4-FFF2-40B4-BE49-F238E27FC236}">
                  <a16:creationId xmlns:a16="http://schemas.microsoft.com/office/drawing/2014/main" id="{E85110AA-3364-4421-9896-6A5BEEB8CFD1}"/>
                </a:ext>
              </a:extLst>
            </p:cNvPr>
            <p:cNvSpPr txBox="1"/>
            <p:nvPr/>
          </p:nvSpPr>
          <p:spPr>
            <a:xfrm>
              <a:off x="0" y="815342"/>
              <a:ext cx="8732992" cy="2769732"/>
            </a:xfrm>
            <a:prstGeom prst="rect">
              <a:avLst/>
            </a:prstGeom>
          </p:spPr>
          <p:txBody>
            <a:bodyPr lIns="0" tIns="0" rIns="0" bIns="0" rtlCol="0" anchor="t">
              <a:spAutoFit/>
            </a:bodyPr>
            <a:lstStyle/>
            <a:p>
              <a:pPr marL="342900" lvl="0" indent="-342900">
                <a:lnSpc>
                  <a:spcPts val="3266"/>
                </a:lnSpc>
                <a:buFont typeface="Arial" panose="020B0604020202020204" pitchFamily="34" charset="0"/>
                <a:buChar char="•"/>
              </a:pPr>
              <a:r>
                <a:rPr lang="en-US" sz="2300" dirty="0">
                  <a:latin typeface="Aileron Regular"/>
                </a:rPr>
                <a:t>Advanced App for Smart Watches presently in Market.</a:t>
              </a:r>
            </a:p>
            <a:p>
              <a:pPr marL="342900" lvl="0" indent="-342900">
                <a:lnSpc>
                  <a:spcPts val="3266"/>
                </a:lnSpc>
                <a:buFont typeface="Arial" panose="020B0604020202020204" pitchFamily="34" charset="0"/>
                <a:buChar char="•"/>
              </a:pPr>
              <a:r>
                <a:rPr lang="en-US" sz="2300" dirty="0">
                  <a:latin typeface="Aileron Regular"/>
                </a:rPr>
                <a:t>Will be enabled with all the necessary emergency features.</a:t>
              </a:r>
            </a:p>
            <a:p>
              <a:pPr marL="342900" lvl="0" indent="-342900">
                <a:lnSpc>
                  <a:spcPts val="3266"/>
                </a:lnSpc>
                <a:buFont typeface="Arial" panose="020B0604020202020204" pitchFamily="34" charset="0"/>
                <a:buChar char="•"/>
              </a:pPr>
              <a:r>
                <a:rPr lang="en-US" sz="2300" dirty="0">
                  <a:latin typeface="Aileron Regular"/>
                </a:rPr>
                <a:t>One-Time Subscription.</a:t>
              </a:r>
            </a:p>
          </p:txBody>
        </p:sp>
      </p:grpSp>
      <p:sp>
        <p:nvSpPr>
          <p:cNvPr id="111" name="AutoShape 2">
            <a:extLst>
              <a:ext uri="{FF2B5EF4-FFF2-40B4-BE49-F238E27FC236}">
                <a16:creationId xmlns:a16="http://schemas.microsoft.com/office/drawing/2014/main" id="{B6779968-0A69-4351-9838-EF2279359695}"/>
              </a:ext>
            </a:extLst>
          </p:cNvPr>
          <p:cNvSpPr/>
          <p:nvPr/>
        </p:nvSpPr>
        <p:spPr>
          <a:xfrm rot="-10800000">
            <a:off x="16694791" y="155637"/>
            <a:ext cx="1593209" cy="206439"/>
          </a:xfrm>
          <a:prstGeom prst="rect">
            <a:avLst/>
          </a:prstGeom>
          <a:solidFill>
            <a:srgbClr val="F59736"/>
          </a:solidFill>
        </p:spPr>
      </p:sp>
      <p:grpSp>
        <p:nvGrpSpPr>
          <p:cNvPr id="63" name="Group 3">
            <a:extLst>
              <a:ext uri="{FF2B5EF4-FFF2-40B4-BE49-F238E27FC236}">
                <a16:creationId xmlns:a16="http://schemas.microsoft.com/office/drawing/2014/main" id="{42ADBF01-DFD0-4A4A-A8FD-C881CC2CF8ED}"/>
              </a:ext>
            </a:extLst>
          </p:cNvPr>
          <p:cNvGrpSpPr/>
          <p:nvPr/>
        </p:nvGrpSpPr>
        <p:grpSpPr>
          <a:xfrm rot="5400000">
            <a:off x="2880810" y="5674694"/>
            <a:ext cx="6865762" cy="186751"/>
            <a:chOff x="0" y="0"/>
            <a:chExt cx="53524916" cy="571500"/>
          </a:xfrm>
        </p:grpSpPr>
        <p:sp>
          <p:nvSpPr>
            <p:cNvPr id="64" name="Freeform 4">
              <a:extLst>
                <a:ext uri="{FF2B5EF4-FFF2-40B4-BE49-F238E27FC236}">
                  <a16:creationId xmlns:a16="http://schemas.microsoft.com/office/drawing/2014/main" id="{133D50C4-C98D-4C85-ADE5-FC2A54FF7D8A}"/>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a:ln>
              <a:solidFill>
                <a:schemeClr val="tx1"/>
              </a:solidFill>
            </a:ln>
          </p:spPr>
        </p:sp>
      </p:grpSp>
      <p:sp>
        <p:nvSpPr>
          <p:cNvPr id="69" name="TextBox 30">
            <a:extLst>
              <a:ext uri="{FF2B5EF4-FFF2-40B4-BE49-F238E27FC236}">
                <a16:creationId xmlns:a16="http://schemas.microsoft.com/office/drawing/2014/main" id="{E81A9FFB-C8D3-43D3-825C-1F9D5E98C9A7}"/>
              </a:ext>
            </a:extLst>
          </p:cNvPr>
          <p:cNvSpPr txBox="1"/>
          <p:nvPr/>
        </p:nvSpPr>
        <p:spPr>
          <a:xfrm>
            <a:off x="299180" y="5646848"/>
            <a:ext cx="5956239" cy="2500493"/>
          </a:xfrm>
          <a:prstGeom prst="rect">
            <a:avLst/>
          </a:prstGeom>
        </p:spPr>
        <p:txBody>
          <a:bodyPr wrap="square"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Variant </a:t>
            </a:r>
            <a:r>
              <a:rPr lang="en-US" sz="2300" dirty="0">
                <a:latin typeface="Aileron Regular"/>
              </a:rPr>
              <a:t>1 is designed for classes with low financial background. ₹200 is quite affordable.</a:t>
            </a:r>
          </a:p>
          <a:p>
            <a:pPr marL="342900" lvl="0" indent="-342900">
              <a:lnSpc>
                <a:spcPts val="3266"/>
              </a:lnSpc>
              <a:buFont typeface="Arial" panose="020B0604020202020204" pitchFamily="34" charset="0"/>
              <a:buChar char="•"/>
            </a:pPr>
            <a:r>
              <a:rPr lang="en-US" sz="2300" dirty="0">
                <a:latin typeface="Aileron Regular"/>
              </a:rPr>
              <a:t>Our product will be manufactured approximately for ₹110 and we can generate profit of about ₹80-90/piece.</a:t>
            </a:r>
            <a:endParaRPr lang="en-US" sz="2300" u="none" dirty="0">
              <a:latin typeface="Aileron Regular"/>
            </a:endParaRPr>
          </a:p>
        </p:txBody>
      </p:sp>
      <p:sp>
        <p:nvSpPr>
          <p:cNvPr id="70" name="TextBox 30">
            <a:extLst>
              <a:ext uri="{FF2B5EF4-FFF2-40B4-BE49-F238E27FC236}">
                <a16:creationId xmlns:a16="http://schemas.microsoft.com/office/drawing/2014/main" id="{7DF69523-167E-4C17-83BC-3BD02BEAE8E2}"/>
              </a:ext>
            </a:extLst>
          </p:cNvPr>
          <p:cNvSpPr txBox="1"/>
          <p:nvPr/>
        </p:nvSpPr>
        <p:spPr>
          <a:xfrm>
            <a:off x="6407067" y="5075072"/>
            <a:ext cx="5956239" cy="4193264"/>
          </a:xfrm>
          <a:prstGeom prst="rect">
            <a:avLst/>
          </a:prstGeom>
        </p:spPr>
        <p:txBody>
          <a:bodyPr wrap="square"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Variant 2</a:t>
            </a:r>
            <a:r>
              <a:rPr lang="en-US" sz="2300" dirty="0">
                <a:latin typeface="Aileron Regular"/>
              </a:rPr>
              <a:t> is designed for most people of the society.</a:t>
            </a:r>
          </a:p>
          <a:p>
            <a:pPr marL="342900" lvl="0" indent="-342900">
              <a:lnSpc>
                <a:spcPts val="3266"/>
              </a:lnSpc>
              <a:buFont typeface="Arial" panose="020B0604020202020204" pitchFamily="34" charset="0"/>
              <a:buChar char="•"/>
            </a:pPr>
            <a:r>
              <a:rPr lang="en-US" sz="2300" dirty="0">
                <a:latin typeface="Aileron Regular"/>
              </a:rPr>
              <a:t>The product will be manufactured approximately for ₹200 to ₹250. We can generate a profit of ₹200 to ₹ 150 per piece, which can be used for development of society.</a:t>
            </a:r>
          </a:p>
          <a:p>
            <a:pPr marL="342900" lvl="0" indent="-342900">
              <a:lnSpc>
                <a:spcPts val="3266"/>
              </a:lnSpc>
              <a:buFont typeface="Arial" panose="020B0604020202020204" pitchFamily="34" charset="0"/>
              <a:buChar char="•"/>
            </a:pPr>
            <a:r>
              <a:rPr lang="en-US" sz="2300" b="1" u="none" dirty="0">
                <a:solidFill>
                  <a:srgbClr val="F79938"/>
                </a:solidFill>
                <a:latin typeface="Aileron Regular"/>
              </a:rPr>
              <a:t>Since this variant has the potential of maximum sale, hence we will try to extract maximum profit from this product.</a:t>
            </a:r>
          </a:p>
        </p:txBody>
      </p:sp>
      <p:sp>
        <p:nvSpPr>
          <p:cNvPr id="71" name="TextBox 30">
            <a:extLst>
              <a:ext uri="{FF2B5EF4-FFF2-40B4-BE49-F238E27FC236}">
                <a16:creationId xmlns:a16="http://schemas.microsoft.com/office/drawing/2014/main" id="{D6CCD5FF-B139-4EFD-B522-9AFAC4486A56}"/>
              </a:ext>
            </a:extLst>
          </p:cNvPr>
          <p:cNvSpPr txBox="1"/>
          <p:nvPr/>
        </p:nvSpPr>
        <p:spPr>
          <a:xfrm>
            <a:off x="12461319" y="5067531"/>
            <a:ext cx="5750958" cy="2077300"/>
          </a:xfrm>
          <a:prstGeom prst="rect">
            <a:avLst/>
          </a:prstGeom>
        </p:spPr>
        <p:txBody>
          <a:bodyPr wrap="square" lIns="0" tIns="0" rIns="0" bIns="0" rtlCol="0" anchor="t">
            <a:spAutoFit/>
          </a:bodyPr>
          <a:lstStyle/>
          <a:p>
            <a:pPr marL="342900" lvl="0" indent="-342900">
              <a:lnSpc>
                <a:spcPts val="3266"/>
              </a:lnSpc>
              <a:buFont typeface="Arial" panose="020B0604020202020204" pitchFamily="34" charset="0"/>
              <a:buChar char="•"/>
            </a:pPr>
            <a:r>
              <a:rPr lang="en-US" sz="2300" u="none" dirty="0">
                <a:latin typeface="Aileron Regular"/>
              </a:rPr>
              <a:t>Variant 3 is premium product designed for people already having smart watches..</a:t>
            </a:r>
          </a:p>
          <a:p>
            <a:pPr marL="342900" lvl="0" indent="-342900">
              <a:lnSpc>
                <a:spcPts val="3266"/>
              </a:lnSpc>
              <a:buFont typeface="Arial" panose="020B0604020202020204" pitchFamily="34" charset="0"/>
              <a:buChar char="•"/>
            </a:pPr>
            <a:r>
              <a:rPr lang="en-US" sz="2300" dirty="0">
                <a:latin typeface="Aileron Regular"/>
              </a:rPr>
              <a:t>This is just an app for watches and will only cost cloud charges. So for these users, this price is quite affordable.</a:t>
            </a:r>
            <a:endParaRPr lang="en-US" sz="2300" u="none" dirty="0">
              <a:latin typeface="Aileron Regular"/>
            </a:endParaRPr>
          </a:p>
        </p:txBody>
      </p:sp>
      <p:sp>
        <p:nvSpPr>
          <p:cNvPr id="84" name="TextBox 8">
            <a:extLst>
              <a:ext uri="{FF2B5EF4-FFF2-40B4-BE49-F238E27FC236}">
                <a16:creationId xmlns:a16="http://schemas.microsoft.com/office/drawing/2014/main" id="{62E3147F-3863-4542-ACE4-199EE1754C3D}"/>
              </a:ext>
            </a:extLst>
          </p:cNvPr>
          <p:cNvSpPr txBox="1"/>
          <p:nvPr/>
        </p:nvSpPr>
        <p:spPr>
          <a:xfrm>
            <a:off x="1593208" y="9409741"/>
            <a:ext cx="14716200" cy="486287"/>
          </a:xfrm>
          <a:prstGeom prst="rect">
            <a:avLst/>
          </a:prstGeom>
        </p:spPr>
        <p:txBody>
          <a:bodyPr wrap="square" lIns="0" tIns="0" rIns="0" bIns="0" rtlCol="0" anchor="t">
            <a:spAutoFit/>
          </a:bodyPr>
          <a:lstStyle/>
          <a:p>
            <a:pPr lvl="0" algn="ctr">
              <a:lnSpc>
                <a:spcPct val="150000"/>
              </a:lnSpc>
              <a:spcBef>
                <a:spcPct val="0"/>
              </a:spcBef>
            </a:pPr>
            <a:r>
              <a:rPr lang="en-US" sz="2400" b="1" u="none" dirty="0">
                <a:latin typeface="Aileron Regular"/>
              </a:rPr>
              <a:t>Note </a:t>
            </a:r>
            <a:r>
              <a:rPr lang="en-US" sz="2400" b="1" dirty="0">
                <a:latin typeface="Aileron Regular"/>
              </a:rPr>
              <a:t>:  </a:t>
            </a:r>
            <a:r>
              <a:rPr lang="en-US" sz="2400" dirty="0">
                <a:latin typeface="Aileron Regular"/>
              </a:rPr>
              <a:t>Concept of </a:t>
            </a:r>
            <a:r>
              <a:rPr lang="en-US" sz="2400" b="1" dirty="0">
                <a:latin typeface="Aileron Regular"/>
              </a:rPr>
              <a:t>Psychological Pricing </a:t>
            </a:r>
            <a:r>
              <a:rPr lang="en-US" sz="2400" dirty="0">
                <a:latin typeface="Aileron Regular"/>
              </a:rPr>
              <a:t>is being used here for better marketing.</a:t>
            </a:r>
            <a:endParaRPr lang="en-US" sz="2400" u="none" dirty="0">
              <a:latin typeface="Aileron Regular"/>
            </a:endParaRPr>
          </a:p>
        </p:txBody>
      </p:sp>
      <p:grpSp>
        <p:nvGrpSpPr>
          <p:cNvPr id="27" name="Group 3">
            <a:extLst>
              <a:ext uri="{FF2B5EF4-FFF2-40B4-BE49-F238E27FC236}">
                <a16:creationId xmlns:a16="http://schemas.microsoft.com/office/drawing/2014/main" id="{29F0CED8-EBA7-4C5E-8CCD-996ED5BE4806}"/>
              </a:ext>
            </a:extLst>
          </p:cNvPr>
          <p:cNvGrpSpPr/>
          <p:nvPr/>
        </p:nvGrpSpPr>
        <p:grpSpPr>
          <a:xfrm rot="5400000">
            <a:off x="8886055" y="5674694"/>
            <a:ext cx="6865762" cy="186751"/>
            <a:chOff x="0" y="0"/>
            <a:chExt cx="53524916" cy="571500"/>
          </a:xfrm>
        </p:grpSpPr>
        <p:sp>
          <p:nvSpPr>
            <p:cNvPr id="28" name="Freeform 4">
              <a:extLst>
                <a:ext uri="{FF2B5EF4-FFF2-40B4-BE49-F238E27FC236}">
                  <a16:creationId xmlns:a16="http://schemas.microsoft.com/office/drawing/2014/main" id="{F5F6555C-732E-414A-89A6-607CD178B793}"/>
                </a:ext>
              </a:extLst>
            </p:cNvPr>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a:ln>
              <a:solidFill>
                <a:schemeClr val="tx1"/>
              </a:solidFill>
            </a:ln>
          </p:spPr>
        </p:sp>
      </p:grpSp>
      <p:pic>
        <p:nvPicPr>
          <p:cNvPr id="30" name="Picture 29">
            <a:extLst>
              <a:ext uri="{FF2B5EF4-FFF2-40B4-BE49-F238E27FC236}">
                <a16:creationId xmlns:a16="http://schemas.microsoft.com/office/drawing/2014/main" id="{16EB6395-99F9-49E4-BED4-1CE3222BFB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 y="338723"/>
            <a:ext cx="1325480" cy="879450"/>
          </a:xfrm>
          <a:prstGeom prst="rect">
            <a:avLst/>
          </a:prstGeom>
        </p:spPr>
      </p:pic>
      <p:pic>
        <p:nvPicPr>
          <p:cNvPr id="31" name="Picture 30">
            <a:extLst>
              <a:ext uri="{FF2B5EF4-FFF2-40B4-BE49-F238E27FC236}">
                <a16:creationId xmlns:a16="http://schemas.microsoft.com/office/drawing/2014/main" id="{1776A3EF-21A5-43B7-9ED5-ADE19D641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0881" y="9107449"/>
            <a:ext cx="562463" cy="879449"/>
          </a:xfrm>
          <a:prstGeom prst="rect">
            <a:avLst/>
          </a:prstGeom>
        </p:spPr>
      </p:pic>
    </p:spTree>
    <p:extLst>
      <p:ext uri="{BB962C8B-B14F-4D97-AF65-F5344CB8AC3E}">
        <p14:creationId xmlns:p14="http://schemas.microsoft.com/office/powerpoint/2010/main" val="419856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0" y="9890061"/>
            <a:ext cx="1593209" cy="206439"/>
          </a:xfrm>
          <a:prstGeom prst="rect">
            <a:avLst/>
          </a:prstGeom>
          <a:solidFill>
            <a:srgbClr val="F59736"/>
          </a:solidFill>
        </p:spPr>
      </p:sp>
      <p:grpSp>
        <p:nvGrpSpPr>
          <p:cNvPr id="3" name="Group 3"/>
          <p:cNvGrpSpPr/>
          <p:nvPr/>
        </p:nvGrpSpPr>
        <p:grpSpPr>
          <a:xfrm rot="-10800000">
            <a:off x="1593209" y="9904153"/>
            <a:ext cx="16694791" cy="178255"/>
            <a:chOff x="0" y="0"/>
            <a:chExt cx="53524916" cy="571500"/>
          </a:xfrm>
        </p:grpSpPr>
        <p:sp>
          <p:nvSpPr>
            <p:cNvPr id="4" name="Freeform 4"/>
            <p:cNvSpPr/>
            <p:nvPr/>
          </p:nvSpPr>
          <p:spPr>
            <a:xfrm>
              <a:off x="0" y="255270"/>
              <a:ext cx="53524919" cy="69850"/>
            </a:xfrm>
            <a:custGeom>
              <a:avLst/>
              <a:gdLst/>
              <a:ahLst/>
              <a:cxnLst/>
              <a:rect l="l" t="t" r="r" b="b"/>
              <a:pathLst>
                <a:path w="53524919" h="69850">
                  <a:moveTo>
                    <a:pt x="53234084" y="0"/>
                  </a:moveTo>
                  <a:lnTo>
                    <a:pt x="0" y="0"/>
                  </a:lnTo>
                  <a:lnTo>
                    <a:pt x="0" y="69850"/>
                  </a:lnTo>
                  <a:lnTo>
                    <a:pt x="53524919" y="69850"/>
                  </a:lnTo>
                  <a:lnTo>
                    <a:pt x="53524919" y="0"/>
                  </a:lnTo>
                  <a:close/>
                </a:path>
              </a:pathLst>
            </a:custGeom>
            <a:solidFill>
              <a:srgbClr val="F8F8F8"/>
            </a:solidFill>
          </p:spPr>
        </p:sp>
      </p:grpSp>
      <p:grpSp>
        <p:nvGrpSpPr>
          <p:cNvPr id="6" name="Group 6"/>
          <p:cNvGrpSpPr/>
          <p:nvPr/>
        </p:nvGrpSpPr>
        <p:grpSpPr>
          <a:xfrm rot="-10800000">
            <a:off x="-1" y="146508"/>
            <a:ext cx="16694791" cy="222247"/>
            <a:chOff x="0" y="0"/>
            <a:chExt cx="50177760" cy="571500"/>
          </a:xfrm>
        </p:grpSpPr>
        <p:sp>
          <p:nvSpPr>
            <p:cNvPr id="7" name="Freeform 7"/>
            <p:cNvSpPr/>
            <p:nvPr/>
          </p:nvSpPr>
          <p:spPr>
            <a:xfrm>
              <a:off x="0" y="255270"/>
              <a:ext cx="50177759" cy="69850"/>
            </a:xfrm>
            <a:custGeom>
              <a:avLst/>
              <a:gdLst/>
              <a:ahLst/>
              <a:cxnLst/>
              <a:rect l="l" t="t" r="r" b="b"/>
              <a:pathLst>
                <a:path w="50177759" h="69850">
                  <a:moveTo>
                    <a:pt x="49886930" y="0"/>
                  </a:moveTo>
                  <a:lnTo>
                    <a:pt x="0" y="0"/>
                  </a:lnTo>
                  <a:lnTo>
                    <a:pt x="0" y="69850"/>
                  </a:lnTo>
                  <a:lnTo>
                    <a:pt x="50177759" y="69850"/>
                  </a:lnTo>
                  <a:lnTo>
                    <a:pt x="50177759" y="0"/>
                  </a:lnTo>
                  <a:close/>
                </a:path>
              </a:pathLst>
            </a:custGeom>
            <a:solidFill>
              <a:srgbClr val="F8F8F8"/>
            </a:solidFill>
          </p:spPr>
        </p:sp>
      </p:grpSp>
      <p:sp>
        <p:nvSpPr>
          <p:cNvPr id="58" name="TextBox 27">
            <a:extLst>
              <a:ext uri="{FF2B5EF4-FFF2-40B4-BE49-F238E27FC236}">
                <a16:creationId xmlns:a16="http://schemas.microsoft.com/office/drawing/2014/main" id="{C4382E10-AF03-4A85-A2B1-FD9143ED4E21}"/>
              </a:ext>
            </a:extLst>
          </p:cNvPr>
          <p:cNvSpPr txBox="1"/>
          <p:nvPr/>
        </p:nvSpPr>
        <p:spPr>
          <a:xfrm>
            <a:off x="5899763" y="293259"/>
            <a:ext cx="6488473"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Marketing Strategy</a:t>
            </a:r>
          </a:p>
        </p:txBody>
      </p:sp>
      <p:sp>
        <p:nvSpPr>
          <p:cNvPr id="111" name="AutoShape 2">
            <a:extLst>
              <a:ext uri="{FF2B5EF4-FFF2-40B4-BE49-F238E27FC236}">
                <a16:creationId xmlns:a16="http://schemas.microsoft.com/office/drawing/2014/main" id="{B6779968-0A69-4351-9838-EF2279359695}"/>
              </a:ext>
            </a:extLst>
          </p:cNvPr>
          <p:cNvSpPr/>
          <p:nvPr/>
        </p:nvSpPr>
        <p:spPr>
          <a:xfrm rot="-10800000">
            <a:off x="16694791" y="155637"/>
            <a:ext cx="1593209" cy="206439"/>
          </a:xfrm>
          <a:prstGeom prst="rect">
            <a:avLst/>
          </a:prstGeom>
          <a:solidFill>
            <a:srgbClr val="F59736"/>
          </a:solidFill>
        </p:spPr>
      </p:sp>
      <p:sp>
        <p:nvSpPr>
          <p:cNvPr id="24" name="TextBox 15">
            <a:extLst>
              <a:ext uri="{FF2B5EF4-FFF2-40B4-BE49-F238E27FC236}">
                <a16:creationId xmlns:a16="http://schemas.microsoft.com/office/drawing/2014/main" id="{BBA30403-7608-44EA-B028-A95E18C4DBED}"/>
              </a:ext>
            </a:extLst>
          </p:cNvPr>
          <p:cNvSpPr txBox="1"/>
          <p:nvPr/>
        </p:nvSpPr>
        <p:spPr>
          <a:xfrm>
            <a:off x="2331061" y="1264350"/>
            <a:ext cx="3353640" cy="754950"/>
          </a:xfrm>
          <a:prstGeom prst="rect">
            <a:avLst/>
          </a:prstGeom>
        </p:spPr>
        <p:txBody>
          <a:bodyPr wrap="square" lIns="0" tIns="0" rIns="0" bIns="0" rtlCol="0" anchor="t">
            <a:spAutoFit/>
          </a:bodyPr>
          <a:lstStyle/>
          <a:p>
            <a:pPr marL="0" lvl="0" indent="0">
              <a:lnSpc>
                <a:spcPts val="6499"/>
              </a:lnSpc>
              <a:spcBef>
                <a:spcPct val="0"/>
              </a:spcBef>
            </a:pPr>
            <a:r>
              <a:rPr lang="en-US" sz="3600" u="none" spc="-49" dirty="0">
                <a:solidFill>
                  <a:srgbClr val="F79938"/>
                </a:solidFill>
                <a:latin typeface="Aileron Regular Bold"/>
              </a:rPr>
              <a:t>Size the Market</a:t>
            </a:r>
          </a:p>
        </p:txBody>
      </p:sp>
      <p:pic>
        <p:nvPicPr>
          <p:cNvPr id="25" name="Picture 8">
            <a:extLst>
              <a:ext uri="{FF2B5EF4-FFF2-40B4-BE49-F238E27FC236}">
                <a16:creationId xmlns:a16="http://schemas.microsoft.com/office/drawing/2014/main" id="{27AAD8E6-DBD2-4362-A4DE-5A58459F08CA}"/>
              </a:ext>
            </a:extLst>
          </p:cNvPr>
          <p:cNvPicPr>
            <a:picLocks noChangeAspect="1"/>
          </p:cNvPicPr>
          <p:nvPr/>
        </p:nvPicPr>
        <p:blipFill>
          <a:blip r:embed="rId2" cstate="print">
            <a:alphaModFix amt="60000"/>
            <a:duotone>
              <a:prstClr val="black"/>
              <a:schemeClr val="tx1">
                <a:tint val="45000"/>
                <a:satMod val="400000"/>
              </a:schemeClr>
            </a:duotone>
          </a:blip>
          <a:srcRect/>
          <a:stretch>
            <a:fillRect/>
          </a:stretch>
        </p:blipFill>
        <p:spPr>
          <a:xfrm>
            <a:off x="4465501" y="2400300"/>
            <a:ext cx="1935299" cy="1935299"/>
          </a:xfrm>
          <a:prstGeom prst="rect">
            <a:avLst/>
          </a:prstGeom>
        </p:spPr>
      </p:pic>
      <p:pic>
        <p:nvPicPr>
          <p:cNvPr id="26" name="Picture 9">
            <a:extLst>
              <a:ext uri="{FF2B5EF4-FFF2-40B4-BE49-F238E27FC236}">
                <a16:creationId xmlns:a16="http://schemas.microsoft.com/office/drawing/2014/main" id="{319A1AE7-CEB5-4D0A-905B-1E72499F8929}"/>
              </a:ext>
            </a:extLst>
          </p:cNvPr>
          <p:cNvPicPr>
            <a:picLocks noChangeAspect="1"/>
          </p:cNvPicPr>
          <p:nvPr/>
        </p:nvPicPr>
        <p:blipFill>
          <a:blip r:embed="rId2" cstate="print">
            <a:alphaModFix amt="60000"/>
            <a:duotone>
              <a:prstClr val="black"/>
              <a:schemeClr val="tx1">
                <a:tint val="45000"/>
                <a:satMod val="400000"/>
              </a:schemeClr>
            </a:duotone>
          </a:blip>
          <a:srcRect/>
          <a:stretch>
            <a:fillRect/>
          </a:stretch>
        </p:blipFill>
        <p:spPr>
          <a:xfrm>
            <a:off x="4465501" y="7015011"/>
            <a:ext cx="1935299" cy="1935299"/>
          </a:xfrm>
          <a:prstGeom prst="rect">
            <a:avLst/>
          </a:prstGeom>
        </p:spPr>
      </p:pic>
      <p:pic>
        <p:nvPicPr>
          <p:cNvPr id="27" name="Picture 10">
            <a:extLst>
              <a:ext uri="{FF2B5EF4-FFF2-40B4-BE49-F238E27FC236}">
                <a16:creationId xmlns:a16="http://schemas.microsoft.com/office/drawing/2014/main" id="{2E6D9380-994B-48B3-A710-CB5D7D9D9B60}"/>
              </a:ext>
            </a:extLst>
          </p:cNvPr>
          <p:cNvPicPr>
            <a:picLocks noChangeAspect="1"/>
          </p:cNvPicPr>
          <p:nvPr/>
        </p:nvPicPr>
        <p:blipFill>
          <a:blip r:embed="rId2" cstate="print">
            <a:alphaModFix amt="60000"/>
            <a:duotone>
              <a:prstClr val="black"/>
              <a:schemeClr val="tx1">
                <a:tint val="45000"/>
                <a:satMod val="400000"/>
              </a:schemeClr>
            </a:duotone>
          </a:blip>
          <a:srcRect/>
          <a:stretch>
            <a:fillRect/>
          </a:stretch>
        </p:blipFill>
        <p:spPr>
          <a:xfrm>
            <a:off x="4465501" y="4707656"/>
            <a:ext cx="1935299" cy="1935299"/>
          </a:xfrm>
          <a:prstGeom prst="rect">
            <a:avLst/>
          </a:prstGeom>
        </p:spPr>
      </p:pic>
      <p:sp>
        <p:nvSpPr>
          <p:cNvPr id="28" name="TextBox 11">
            <a:extLst>
              <a:ext uri="{FF2B5EF4-FFF2-40B4-BE49-F238E27FC236}">
                <a16:creationId xmlns:a16="http://schemas.microsoft.com/office/drawing/2014/main" id="{990195C0-ADE1-4839-818F-620CFF071A5D}"/>
              </a:ext>
            </a:extLst>
          </p:cNvPr>
          <p:cNvSpPr txBox="1"/>
          <p:nvPr/>
        </p:nvSpPr>
        <p:spPr>
          <a:xfrm>
            <a:off x="4778677" y="2855761"/>
            <a:ext cx="1308948" cy="982577"/>
          </a:xfrm>
          <a:prstGeom prst="rect">
            <a:avLst/>
          </a:prstGeom>
        </p:spPr>
        <p:txBody>
          <a:bodyPr lIns="0" tIns="0" rIns="0" bIns="0" rtlCol="0" anchor="t">
            <a:spAutoFit/>
          </a:bodyPr>
          <a:lstStyle/>
          <a:p>
            <a:pPr marL="0" lvl="0" indent="0" algn="ctr">
              <a:lnSpc>
                <a:spcPts val="3900"/>
              </a:lnSpc>
              <a:spcBef>
                <a:spcPct val="0"/>
              </a:spcBef>
            </a:pPr>
            <a:r>
              <a:rPr lang="en-US" sz="3000" u="none" spc="-30" dirty="0">
                <a:solidFill>
                  <a:srgbClr val="F79938"/>
                </a:solidFill>
                <a:latin typeface="HK Grotesk Bold Bold"/>
              </a:rPr>
              <a:t>672 Million</a:t>
            </a:r>
          </a:p>
        </p:txBody>
      </p:sp>
      <p:sp>
        <p:nvSpPr>
          <p:cNvPr id="29" name="TextBox 12">
            <a:extLst>
              <a:ext uri="{FF2B5EF4-FFF2-40B4-BE49-F238E27FC236}">
                <a16:creationId xmlns:a16="http://schemas.microsoft.com/office/drawing/2014/main" id="{CFDB60EB-7588-472C-BDC6-E7AA1448D7E6}"/>
              </a:ext>
            </a:extLst>
          </p:cNvPr>
          <p:cNvSpPr txBox="1"/>
          <p:nvPr/>
        </p:nvSpPr>
        <p:spPr>
          <a:xfrm>
            <a:off x="4708066" y="5132586"/>
            <a:ext cx="1441563" cy="982577"/>
          </a:xfrm>
          <a:prstGeom prst="rect">
            <a:avLst/>
          </a:prstGeom>
        </p:spPr>
        <p:txBody>
          <a:bodyPr lIns="0" tIns="0" rIns="0" bIns="0" rtlCol="0" anchor="t">
            <a:spAutoFit/>
          </a:bodyPr>
          <a:lstStyle/>
          <a:p>
            <a:pPr marL="0" lvl="0" indent="0" algn="ctr">
              <a:lnSpc>
                <a:spcPts val="3900"/>
              </a:lnSpc>
              <a:spcBef>
                <a:spcPct val="0"/>
              </a:spcBef>
            </a:pPr>
            <a:r>
              <a:rPr lang="en-US" sz="3000" spc="-30" dirty="0">
                <a:solidFill>
                  <a:srgbClr val="F79938"/>
                </a:solidFill>
                <a:latin typeface="HK Grotesk Bold Bold"/>
              </a:rPr>
              <a:t>432 Million</a:t>
            </a:r>
            <a:endParaRPr lang="en-US" sz="3000" u="none" spc="-30" dirty="0">
              <a:solidFill>
                <a:srgbClr val="F79938"/>
              </a:solidFill>
              <a:latin typeface="HK Grotesk Bold Bold"/>
            </a:endParaRPr>
          </a:p>
        </p:txBody>
      </p:sp>
      <p:sp>
        <p:nvSpPr>
          <p:cNvPr id="30" name="TextBox 13">
            <a:extLst>
              <a:ext uri="{FF2B5EF4-FFF2-40B4-BE49-F238E27FC236}">
                <a16:creationId xmlns:a16="http://schemas.microsoft.com/office/drawing/2014/main" id="{BB3F00FF-3BCF-472D-9F2E-3A225AF5B855}"/>
              </a:ext>
            </a:extLst>
          </p:cNvPr>
          <p:cNvSpPr txBox="1"/>
          <p:nvPr/>
        </p:nvSpPr>
        <p:spPr>
          <a:xfrm>
            <a:off x="1286215" y="2943520"/>
            <a:ext cx="2930797" cy="801674"/>
          </a:xfrm>
          <a:prstGeom prst="rect">
            <a:avLst/>
          </a:prstGeom>
        </p:spPr>
        <p:txBody>
          <a:bodyPr lIns="0" tIns="0" rIns="0" bIns="0" rtlCol="0" anchor="t">
            <a:spAutoFit/>
          </a:bodyPr>
          <a:lstStyle/>
          <a:p>
            <a:pPr marL="0" lvl="0" indent="0" algn="r">
              <a:lnSpc>
                <a:spcPts val="3265"/>
              </a:lnSpc>
            </a:pPr>
            <a:r>
              <a:rPr lang="en-US" sz="2300" u="none">
                <a:latin typeface="Aileron Regular"/>
              </a:rPr>
              <a:t>Total Available Market (TAM)</a:t>
            </a:r>
          </a:p>
        </p:txBody>
      </p:sp>
      <p:sp>
        <p:nvSpPr>
          <p:cNvPr id="31" name="TextBox 17">
            <a:extLst>
              <a:ext uri="{FF2B5EF4-FFF2-40B4-BE49-F238E27FC236}">
                <a16:creationId xmlns:a16="http://schemas.microsoft.com/office/drawing/2014/main" id="{798097EF-17D0-4F29-886B-370039F04002}"/>
              </a:ext>
            </a:extLst>
          </p:cNvPr>
          <p:cNvSpPr txBox="1"/>
          <p:nvPr/>
        </p:nvSpPr>
        <p:spPr>
          <a:xfrm>
            <a:off x="1286214" y="4861280"/>
            <a:ext cx="2930797" cy="1654107"/>
          </a:xfrm>
          <a:prstGeom prst="rect">
            <a:avLst/>
          </a:prstGeom>
        </p:spPr>
        <p:txBody>
          <a:bodyPr lIns="0" tIns="0" rIns="0" bIns="0" rtlCol="0" anchor="t">
            <a:spAutoFit/>
          </a:bodyPr>
          <a:lstStyle/>
          <a:p>
            <a:pPr marL="0" lvl="0" indent="0" algn="r">
              <a:lnSpc>
                <a:spcPts val="3265"/>
              </a:lnSpc>
            </a:pPr>
            <a:r>
              <a:rPr lang="en-US" sz="2300" u="none" dirty="0">
                <a:latin typeface="Aileron Regular"/>
              </a:rPr>
              <a:t>Serviceable Available Market (SAM)</a:t>
            </a:r>
          </a:p>
          <a:p>
            <a:pPr marL="0" lvl="0" indent="0" algn="r">
              <a:lnSpc>
                <a:spcPts val="3265"/>
              </a:lnSpc>
            </a:pPr>
            <a:r>
              <a:rPr lang="en-US" sz="2300" dirty="0">
                <a:latin typeface="Aileron Regular"/>
              </a:rPr>
              <a:t>(Considering Ages 15-64)</a:t>
            </a:r>
            <a:endParaRPr lang="en-US" sz="2300" u="none" dirty="0">
              <a:latin typeface="Aileron Regular"/>
            </a:endParaRPr>
          </a:p>
        </p:txBody>
      </p:sp>
      <p:sp>
        <p:nvSpPr>
          <p:cNvPr id="32" name="TextBox 18">
            <a:extLst>
              <a:ext uri="{FF2B5EF4-FFF2-40B4-BE49-F238E27FC236}">
                <a16:creationId xmlns:a16="http://schemas.microsoft.com/office/drawing/2014/main" id="{1D5C7E20-1643-473D-A1BB-A4F4B44AFF5D}"/>
              </a:ext>
            </a:extLst>
          </p:cNvPr>
          <p:cNvSpPr txBox="1"/>
          <p:nvPr/>
        </p:nvSpPr>
        <p:spPr>
          <a:xfrm>
            <a:off x="4708065" y="7467779"/>
            <a:ext cx="1441563" cy="982577"/>
          </a:xfrm>
          <a:prstGeom prst="rect">
            <a:avLst/>
          </a:prstGeom>
        </p:spPr>
        <p:txBody>
          <a:bodyPr lIns="0" tIns="0" rIns="0" bIns="0" rtlCol="0" anchor="t">
            <a:spAutoFit/>
          </a:bodyPr>
          <a:lstStyle/>
          <a:p>
            <a:pPr marL="0" lvl="0" indent="0" algn="ctr">
              <a:lnSpc>
                <a:spcPts val="3900"/>
              </a:lnSpc>
              <a:spcBef>
                <a:spcPct val="0"/>
              </a:spcBef>
            </a:pPr>
            <a:r>
              <a:rPr lang="en-US" sz="3000" u="none" spc="-30" dirty="0">
                <a:solidFill>
                  <a:srgbClr val="F79938"/>
                </a:solidFill>
                <a:latin typeface="HK Grotesk Bold Bold"/>
              </a:rPr>
              <a:t>389 Million</a:t>
            </a:r>
          </a:p>
        </p:txBody>
      </p:sp>
      <p:sp>
        <p:nvSpPr>
          <p:cNvPr id="33" name="TextBox 19">
            <a:extLst>
              <a:ext uri="{FF2B5EF4-FFF2-40B4-BE49-F238E27FC236}">
                <a16:creationId xmlns:a16="http://schemas.microsoft.com/office/drawing/2014/main" id="{F9B68DEE-93F2-45B8-BC2D-854DAA4C50C9}"/>
              </a:ext>
            </a:extLst>
          </p:cNvPr>
          <p:cNvSpPr txBox="1"/>
          <p:nvPr/>
        </p:nvSpPr>
        <p:spPr>
          <a:xfrm>
            <a:off x="356342" y="7243826"/>
            <a:ext cx="3857987" cy="1654107"/>
          </a:xfrm>
          <a:prstGeom prst="rect">
            <a:avLst/>
          </a:prstGeom>
        </p:spPr>
        <p:txBody>
          <a:bodyPr wrap="square" lIns="0" tIns="0" rIns="0" bIns="0" rtlCol="0" anchor="t">
            <a:spAutoFit/>
          </a:bodyPr>
          <a:lstStyle/>
          <a:p>
            <a:pPr marL="0" lvl="0" indent="0" algn="r">
              <a:lnSpc>
                <a:spcPts val="3265"/>
              </a:lnSpc>
            </a:pPr>
            <a:r>
              <a:rPr lang="en-US" sz="2300" u="none" dirty="0">
                <a:latin typeface="Aileron Regular"/>
              </a:rPr>
              <a:t>Serviceable Obtainable Market (SOM)</a:t>
            </a:r>
          </a:p>
          <a:p>
            <a:pPr marL="0" lvl="0" indent="0" algn="r">
              <a:lnSpc>
                <a:spcPts val="3265"/>
              </a:lnSpc>
            </a:pPr>
            <a:r>
              <a:rPr lang="en-US" sz="2300" dirty="0">
                <a:latin typeface="Aileron Regular"/>
              </a:rPr>
              <a:t>(Considering our product 90% Successful)</a:t>
            </a:r>
            <a:endParaRPr lang="en-US" sz="2300" u="none" dirty="0">
              <a:latin typeface="Aileron Regular"/>
            </a:endParaRPr>
          </a:p>
        </p:txBody>
      </p:sp>
      <p:sp>
        <p:nvSpPr>
          <p:cNvPr id="34" name="TextBox 15">
            <a:extLst>
              <a:ext uri="{FF2B5EF4-FFF2-40B4-BE49-F238E27FC236}">
                <a16:creationId xmlns:a16="http://schemas.microsoft.com/office/drawing/2014/main" id="{3DE32004-9BBF-413D-B650-501FE7E5A2CC}"/>
              </a:ext>
            </a:extLst>
          </p:cNvPr>
          <p:cNvSpPr txBox="1"/>
          <p:nvPr/>
        </p:nvSpPr>
        <p:spPr>
          <a:xfrm>
            <a:off x="11344095" y="1352554"/>
            <a:ext cx="3353640" cy="754950"/>
          </a:xfrm>
          <a:prstGeom prst="rect">
            <a:avLst/>
          </a:prstGeom>
        </p:spPr>
        <p:txBody>
          <a:bodyPr wrap="square" lIns="0" tIns="0" rIns="0" bIns="0" rtlCol="0" anchor="t">
            <a:spAutoFit/>
          </a:bodyPr>
          <a:lstStyle/>
          <a:p>
            <a:pPr marL="0" lvl="0" indent="0">
              <a:lnSpc>
                <a:spcPts val="6499"/>
              </a:lnSpc>
              <a:spcBef>
                <a:spcPct val="0"/>
              </a:spcBef>
            </a:pPr>
            <a:r>
              <a:rPr lang="en-US" sz="3600" u="none" spc="-49" dirty="0">
                <a:solidFill>
                  <a:srgbClr val="F79938"/>
                </a:solidFill>
                <a:latin typeface="Aileron Regular Bold"/>
              </a:rPr>
              <a:t>Time to Market</a:t>
            </a:r>
          </a:p>
        </p:txBody>
      </p:sp>
      <p:sp>
        <p:nvSpPr>
          <p:cNvPr id="22" name="TextBox 17">
            <a:extLst>
              <a:ext uri="{FF2B5EF4-FFF2-40B4-BE49-F238E27FC236}">
                <a16:creationId xmlns:a16="http://schemas.microsoft.com/office/drawing/2014/main" id="{F3A07774-F702-4D84-9AA7-1F412BEAEBCC}"/>
              </a:ext>
            </a:extLst>
          </p:cNvPr>
          <p:cNvSpPr txBox="1"/>
          <p:nvPr/>
        </p:nvSpPr>
        <p:spPr>
          <a:xfrm>
            <a:off x="9347041" y="2559949"/>
            <a:ext cx="7347749" cy="5039649"/>
          </a:xfrm>
          <a:prstGeom prst="rect">
            <a:avLst/>
          </a:prstGeom>
        </p:spPr>
        <p:txBody>
          <a:bodyPr wrap="square" lIns="0" tIns="0" rIns="0" bIns="0" rtlCol="0" anchor="t">
            <a:spAutoFit/>
          </a:bodyPr>
          <a:lstStyle/>
          <a:p>
            <a:pPr marL="0" lvl="0" indent="0" algn="ctr">
              <a:lnSpc>
                <a:spcPts val="3265"/>
              </a:lnSpc>
            </a:pPr>
            <a:r>
              <a:rPr lang="en-US" sz="2300" u="none" dirty="0">
                <a:latin typeface="Aileron Regular"/>
              </a:rPr>
              <a:t>This needs to be deployed as early as possible. According to the statistics, there is one women raped in every 20 minutes. We need to curb these practices in </a:t>
            </a:r>
            <a:r>
              <a:rPr lang="en-US" sz="2300" dirty="0">
                <a:latin typeface="Aileron Regular"/>
              </a:rPr>
              <a:t>India and let our sisters live in peace and without any fear.</a:t>
            </a:r>
          </a:p>
          <a:p>
            <a:pPr marL="0" lvl="0" indent="0" algn="ctr">
              <a:lnSpc>
                <a:spcPts val="3265"/>
              </a:lnSpc>
            </a:pPr>
            <a:endParaRPr lang="en-US" sz="2300" u="none" dirty="0">
              <a:latin typeface="Aileron Regular"/>
            </a:endParaRPr>
          </a:p>
          <a:p>
            <a:pPr marL="0" lvl="0" indent="0" algn="ctr">
              <a:lnSpc>
                <a:spcPts val="3265"/>
              </a:lnSpc>
            </a:pPr>
            <a:r>
              <a:rPr lang="en-US" sz="2300" dirty="0">
                <a:latin typeface="Aileron Regular"/>
              </a:rPr>
              <a:t>We are almost ready with out App to be deployed. Just need some mentorship and finishing. </a:t>
            </a:r>
          </a:p>
          <a:p>
            <a:pPr marL="0" lvl="0" indent="0" algn="ctr">
              <a:lnSpc>
                <a:spcPts val="3265"/>
              </a:lnSpc>
            </a:pPr>
            <a:endParaRPr lang="en-US" sz="2300" u="none" dirty="0">
              <a:latin typeface="Aileron Regular"/>
            </a:endParaRPr>
          </a:p>
          <a:p>
            <a:pPr marL="0" lvl="0" indent="0" algn="ctr">
              <a:lnSpc>
                <a:spcPts val="3265"/>
              </a:lnSpc>
            </a:pPr>
            <a:r>
              <a:rPr lang="en-US" sz="2300" u="none" dirty="0">
                <a:latin typeface="Aileron Regular"/>
              </a:rPr>
              <a:t>We aim to make this app a </a:t>
            </a:r>
            <a:r>
              <a:rPr lang="en-US" sz="2300" b="1" u="none" dirty="0">
                <a:latin typeface="Aileron Regular"/>
              </a:rPr>
              <a:t>default application </a:t>
            </a:r>
            <a:r>
              <a:rPr lang="en-US" sz="2300" u="none" dirty="0">
                <a:latin typeface="Aileron Regular"/>
              </a:rPr>
              <a:t>in every phone so that there is no way out to for wrong doers to think about touching anyone without their consent.</a:t>
            </a:r>
          </a:p>
        </p:txBody>
      </p:sp>
      <p:sp>
        <p:nvSpPr>
          <p:cNvPr id="35" name="TextBox 15">
            <a:extLst>
              <a:ext uri="{FF2B5EF4-FFF2-40B4-BE49-F238E27FC236}">
                <a16:creationId xmlns:a16="http://schemas.microsoft.com/office/drawing/2014/main" id="{D41DEFD2-A1D0-46A8-A594-FF8609399BA5}"/>
              </a:ext>
            </a:extLst>
          </p:cNvPr>
          <p:cNvSpPr txBox="1"/>
          <p:nvPr/>
        </p:nvSpPr>
        <p:spPr>
          <a:xfrm>
            <a:off x="10501646" y="8351019"/>
            <a:ext cx="5038538" cy="833562"/>
          </a:xfrm>
          <a:prstGeom prst="rect">
            <a:avLst/>
          </a:prstGeom>
        </p:spPr>
        <p:txBody>
          <a:bodyPr wrap="square" lIns="0" tIns="0" rIns="0" bIns="0" rtlCol="0" anchor="t">
            <a:spAutoFit/>
          </a:bodyPr>
          <a:lstStyle/>
          <a:p>
            <a:pPr marL="0" lvl="0" indent="0">
              <a:lnSpc>
                <a:spcPts val="6499"/>
              </a:lnSpc>
              <a:spcBef>
                <a:spcPct val="0"/>
              </a:spcBef>
            </a:pPr>
            <a:r>
              <a:rPr lang="en-US" sz="6000" u="none" spc="-49" dirty="0">
                <a:solidFill>
                  <a:srgbClr val="0E763B"/>
                </a:solidFill>
                <a:latin typeface="Aileron Regular Bold"/>
              </a:rPr>
              <a:t>No means, NO</a:t>
            </a:r>
          </a:p>
        </p:txBody>
      </p:sp>
      <p:pic>
        <p:nvPicPr>
          <p:cNvPr id="36" name="Picture 35">
            <a:extLst>
              <a:ext uri="{FF2B5EF4-FFF2-40B4-BE49-F238E27FC236}">
                <a16:creationId xmlns:a16="http://schemas.microsoft.com/office/drawing/2014/main" id="{90024D9C-3C42-472A-9CFF-255F740ECC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860"/>
            <a:ext cx="1325480" cy="879450"/>
          </a:xfrm>
          <a:prstGeom prst="rect">
            <a:avLst/>
          </a:prstGeom>
        </p:spPr>
      </p:pic>
      <p:pic>
        <p:nvPicPr>
          <p:cNvPr id="37" name="Picture 36">
            <a:extLst>
              <a:ext uri="{FF2B5EF4-FFF2-40B4-BE49-F238E27FC236}">
                <a16:creationId xmlns:a16="http://schemas.microsoft.com/office/drawing/2014/main" id="{5025784F-1EC1-41DC-9502-F1D8A142F7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91395" y="9013762"/>
            <a:ext cx="562463" cy="879449"/>
          </a:xfrm>
          <a:prstGeom prst="rect">
            <a:avLst/>
          </a:prstGeom>
        </p:spPr>
      </p:pic>
    </p:spTree>
    <p:extLst>
      <p:ext uri="{BB962C8B-B14F-4D97-AF65-F5344CB8AC3E}">
        <p14:creationId xmlns:p14="http://schemas.microsoft.com/office/powerpoint/2010/main" val="6928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0" y="9890061"/>
            <a:ext cx="1593209" cy="206439"/>
          </a:xfrm>
          <a:prstGeom prst="rect">
            <a:avLst/>
          </a:prstGeom>
          <a:solidFill>
            <a:srgbClr val="F79938"/>
          </a:solidFill>
        </p:spPr>
      </p:sp>
      <p:sp>
        <p:nvSpPr>
          <p:cNvPr id="58" name="TextBox 27">
            <a:extLst>
              <a:ext uri="{FF2B5EF4-FFF2-40B4-BE49-F238E27FC236}">
                <a16:creationId xmlns:a16="http://schemas.microsoft.com/office/drawing/2014/main" id="{C4382E10-AF03-4A85-A2B1-FD9143ED4E21}"/>
              </a:ext>
            </a:extLst>
          </p:cNvPr>
          <p:cNvSpPr txBox="1"/>
          <p:nvPr/>
        </p:nvSpPr>
        <p:spPr>
          <a:xfrm>
            <a:off x="12028127" y="419100"/>
            <a:ext cx="4812073"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Milestones</a:t>
            </a:r>
          </a:p>
        </p:txBody>
      </p:sp>
      <p:sp>
        <p:nvSpPr>
          <p:cNvPr id="111" name="AutoShape 2">
            <a:extLst>
              <a:ext uri="{FF2B5EF4-FFF2-40B4-BE49-F238E27FC236}">
                <a16:creationId xmlns:a16="http://schemas.microsoft.com/office/drawing/2014/main" id="{B6779968-0A69-4351-9838-EF2279359695}"/>
              </a:ext>
            </a:extLst>
          </p:cNvPr>
          <p:cNvSpPr/>
          <p:nvPr/>
        </p:nvSpPr>
        <p:spPr>
          <a:xfrm rot="-10800000">
            <a:off x="16694791" y="155637"/>
            <a:ext cx="1593209" cy="206439"/>
          </a:xfrm>
          <a:prstGeom prst="rect">
            <a:avLst/>
          </a:prstGeom>
          <a:solidFill>
            <a:srgbClr val="F79938"/>
          </a:solidFill>
        </p:spPr>
      </p:sp>
      <p:grpSp>
        <p:nvGrpSpPr>
          <p:cNvPr id="24" name="Group 11">
            <a:extLst>
              <a:ext uri="{FF2B5EF4-FFF2-40B4-BE49-F238E27FC236}">
                <a16:creationId xmlns:a16="http://schemas.microsoft.com/office/drawing/2014/main" id="{613F6C9C-6A39-461D-BA10-648898803599}"/>
              </a:ext>
            </a:extLst>
          </p:cNvPr>
          <p:cNvGrpSpPr/>
          <p:nvPr/>
        </p:nvGrpSpPr>
        <p:grpSpPr>
          <a:xfrm rot="-5400000">
            <a:off x="13356116" y="4798511"/>
            <a:ext cx="6679982" cy="242070"/>
            <a:chOff x="0" y="0"/>
            <a:chExt cx="14083186" cy="571500"/>
          </a:xfrm>
        </p:grpSpPr>
        <p:sp>
          <p:nvSpPr>
            <p:cNvPr id="25" name="Freeform 12">
              <a:extLst>
                <a:ext uri="{FF2B5EF4-FFF2-40B4-BE49-F238E27FC236}">
                  <a16:creationId xmlns:a16="http://schemas.microsoft.com/office/drawing/2014/main" id="{982D71CE-A281-40BA-8972-65F05427CC72}"/>
                </a:ext>
              </a:extLst>
            </p:cNvPr>
            <p:cNvSpPr/>
            <p:nvPr/>
          </p:nvSpPr>
          <p:spPr>
            <a:xfrm>
              <a:off x="0" y="255270"/>
              <a:ext cx="14083185" cy="69850"/>
            </a:xfrm>
            <a:custGeom>
              <a:avLst/>
              <a:gdLst/>
              <a:ahLst/>
              <a:cxnLst/>
              <a:rect l="l" t="t" r="r" b="b"/>
              <a:pathLst>
                <a:path w="14083185" h="69850">
                  <a:moveTo>
                    <a:pt x="13792355" y="0"/>
                  </a:moveTo>
                  <a:lnTo>
                    <a:pt x="0" y="0"/>
                  </a:lnTo>
                  <a:lnTo>
                    <a:pt x="0" y="69850"/>
                  </a:lnTo>
                  <a:lnTo>
                    <a:pt x="14083185" y="69850"/>
                  </a:lnTo>
                  <a:lnTo>
                    <a:pt x="14083185" y="0"/>
                  </a:lnTo>
                  <a:close/>
                </a:path>
              </a:pathLst>
            </a:custGeom>
            <a:solidFill>
              <a:srgbClr val="F8F8F8">
                <a:alpha val="19607"/>
              </a:srgbClr>
            </a:solidFill>
          </p:spPr>
        </p:sp>
      </p:grpSp>
      <p:grpSp>
        <p:nvGrpSpPr>
          <p:cNvPr id="26" name="Group 13">
            <a:extLst>
              <a:ext uri="{FF2B5EF4-FFF2-40B4-BE49-F238E27FC236}">
                <a16:creationId xmlns:a16="http://schemas.microsoft.com/office/drawing/2014/main" id="{01BB77F3-BAE3-4AAF-8A66-0321EB1E3D03}"/>
              </a:ext>
            </a:extLst>
          </p:cNvPr>
          <p:cNvGrpSpPr/>
          <p:nvPr/>
        </p:nvGrpSpPr>
        <p:grpSpPr>
          <a:xfrm>
            <a:off x="8928927" y="1409700"/>
            <a:ext cx="6814842" cy="974415"/>
            <a:chOff x="0" y="-38100"/>
            <a:chExt cx="3853715" cy="1299220"/>
          </a:xfrm>
        </p:grpSpPr>
        <p:sp>
          <p:nvSpPr>
            <p:cNvPr id="27" name="TextBox 14">
              <a:extLst>
                <a:ext uri="{FF2B5EF4-FFF2-40B4-BE49-F238E27FC236}">
                  <a16:creationId xmlns:a16="http://schemas.microsoft.com/office/drawing/2014/main" id="{DB0C8581-2C51-4076-825D-5DB3B74311D2}"/>
                </a:ext>
              </a:extLst>
            </p:cNvPr>
            <p:cNvSpPr txBox="1"/>
            <p:nvPr/>
          </p:nvSpPr>
          <p:spPr>
            <a:xfrm>
              <a:off x="0" y="-38100"/>
              <a:ext cx="3853715" cy="643253"/>
            </a:xfrm>
            <a:prstGeom prst="rect">
              <a:avLst/>
            </a:prstGeom>
          </p:spPr>
          <p:txBody>
            <a:bodyPr lIns="0" tIns="0" rIns="0" bIns="0" rtlCol="0" anchor="t">
              <a:spAutoFit/>
            </a:bodyPr>
            <a:lstStyle/>
            <a:p>
              <a:pPr marL="0" lvl="0" indent="0" algn="r">
                <a:lnSpc>
                  <a:spcPts val="3900"/>
                </a:lnSpc>
                <a:spcBef>
                  <a:spcPct val="0"/>
                </a:spcBef>
              </a:pPr>
              <a:r>
                <a:rPr lang="en-US" sz="3000" u="none" spc="-30" dirty="0">
                  <a:latin typeface="HK Grotesk Bold Bold"/>
                </a:rPr>
                <a:t>Hardware </a:t>
              </a:r>
              <a:r>
                <a:rPr lang="en-US" sz="3000" spc="-30" dirty="0">
                  <a:latin typeface="HK Grotesk Bold Bold"/>
                </a:rPr>
                <a:t>and </a:t>
              </a:r>
              <a:r>
                <a:rPr lang="en-US" sz="3000" u="none" spc="-30" dirty="0">
                  <a:latin typeface="HK Grotesk Bold Bold"/>
                </a:rPr>
                <a:t>Mobile App Development</a:t>
              </a:r>
            </a:p>
          </p:txBody>
        </p:sp>
        <p:sp>
          <p:nvSpPr>
            <p:cNvPr id="28" name="TextBox 15">
              <a:extLst>
                <a:ext uri="{FF2B5EF4-FFF2-40B4-BE49-F238E27FC236}">
                  <a16:creationId xmlns:a16="http://schemas.microsoft.com/office/drawing/2014/main" id="{2C075124-5826-4035-8AF9-881C3F4537CC}"/>
                </a:ext>
              </a:extLst>
            </p:cNvPr>
            <p:cNvSpPr txBox="1"/>
            <p:nvPr/>
          </p:nvSpPr>
          <p:spPr>
            <a:xfrm>
              <a:off x="0" y="747475"/>
              <a:ext cx="3853715" cy="513645"/>
            </a:xfrm>
            <a:prstGeom prst="rect">
              <a:avLst/>
            </a:prstGeom>
          </p:spPr>
          <p:txBody>
            <a:bodyPr lIns="0" tIns="0" rIns="0" bIns="0" rtlCol="0" anchor="t">
              <a:spAutoFit/>
            </a:bodyPr>
            <a:lstStyle/>
            <a:p>
              <a:pPr marL="0" lvl="0" indent="0" algn="r">
                <a:lnSpc>
                  <a:spcPts val="3266"/>
                </a:lnSpc>
              </a:pPr>
              <a:r>
                <a:rPr lang="en-US" sz="2300" u="none" dirty="0">
                  <a:latin typeface="Aileron Regular"/>
                </a:rPr>
                <a:t>Almost Completed </a:t>
              </a:r>
            </a:p>
          </p:txBody>
        </p:sp>
      </p:grpSp>
      <p:grpSp>
        <p:nvGrpSpPr>
          <p:cNvPr id="33" name="Group 20">
            <a:extLst>
              <a:ext uri="{FF2B5EF4-FFF2-40B4-BE49-F238E27FC236}">
                <a16:creationId xmlns:a16="http://schemas.microsoft.com/office/drawing/2014/main" id="{3B9D0086-2DC7-45F1-8A86-A69F44C95C9B}"/>
              </a:ext>
            </a:extLst>
          </p:cNvPr>
          <p:cNvGrpSpPr>
            <a:grpSpLocks noChangeAspect="1"/>
          </p:cNvGrpSpPr>
          <p:nvPr/>
        </p:nvGrpSpPr>
        <p:grpSpPr>
          <a:xfrm rot="5400000">
            <a:off x="16402786" y="1823341"/>
            <a:ext cx="360027" cy="242071"/>
            <a:chOff x="0" y="0"/>
            <a:chExt cx="1930400" cy="1297940"/>
          </a:xfrm>
          <a:solidFill>
            <a:srgbClr val="F79938"/>
          </a:solidFill>
        </p:grpSpPr>
        <p:sp>
          <p:nvSpPr>
            <p:cNvPr id="34" name="Freeform 21">
              <a:extLst>
                <a:ext uri="{FF2B5EF4-FFF2-40B4-BE49-F238E27FC236}">
                  <a16:creationId xmlns:a16="http://schemas.microsoft.com/office/drawing/2014/main" id="{03D08AA7-8FFF-48FA-B824-C1308438186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41" name="Group 13">
            <a:extLst>
              <a:ext uri="{FF2B5EF4-FFF2-40B4-BE49-F238E27FC236}">
                <a16:creationId xmlns:a16="http://schemas.microsoft.com/office/drawing/2014/main" id="{C2ACB908-1748-45C0-9F4D-98773BE76543}"/>
              </a:ext>
            </a:extLst>
          </p:cNvPr>
          <p:cNvGrpSpPr/>
          <p:nvPr/>
        </p:nvGrpSpPr>
        <p:grpSpPr>
          <a:xfrm>
            <a:off x="8928927" y="2813903"/>
            <a:ext cx="6814842" cy="1338997"/>
            <a:chOff x="0" y="-38100"/>
            <a:chExt cx="3853715" cy="1102876"/>
          </a:xfrm>
        </p:grpSpPr>
        <p:sp>
          <p:nvSpPr>
            <p:cNvPr id="42" name="TextBox 14">
              <a:extLst>
                <a:ext uri="{FF2B5EF4-FFF2-40B4-BE49-F238E27FC236}">
                  <a16:creationId xmlns:a16="http://schemas.microsoft.com/office/drawing/2014/main" id="{DB241536-86F6-48FB-8748-3FCF4162FCB3}"/>
                </a:ext>
              </a:extLst>
            </p:cNvPr>
            <p:cNvSpPr txBox="1"/>
            <p:nvPr/>
          </p:nvSpPr>
          <p:spPr>
            <a:xfrm>
              <a:off x="0" y="-38100"/>
              <a:ext cx="3853715" cy="397366"/>
            </a:xfrm>
            <a:prstGeom prst="rect">
              <a:avLst/>
            </a:prstGeom>
          </p:spPr>
          <p:txBody>
            <a:bodyPr lIns="0" tIns="0" rIns="0" bIns="0" rtlCol="0" anchor="t">
              <a:spAutoFit/>
            </a:bodyPr>
            <a:lstStyle/>
            <a:p>
              <a:pPr marL="0" lvl="0" indent="0" algn="r">
                <a:lnSpc>
                  <a:spcPts val="3900"/>
                </a:lnSpc>
                <a:spcBef>
                  <a:spcPct val="0"/>
                </a:spcBef>
              </a:pPr>
              <a:r>
                <a:rPr lang="en-US" sz="3000" spc="-30" dirty="0">
                  <a:latin typeface="HK Grotesk Bold Bold"/>
                </a:rPr>
                <a:t>Testing of features with our mentors.</a:t>
              </a:r>
              <a:endParaRPr lang="en-US" sz="3000" u="none" spc="-30" dirty="0">
                <a:latin typeface="HK Grotesk Bold Bold"/>
              </a:endParaRPr>
            </a:p>
          </p:txBody>
        </p:sp>
        <p:sp>
          <p:nvSpPr>
            <p:cNvPr id="43" name="TextBox 15">
              <a:extLst>
                <a:ext uri="{FF2B5EF4-FFF2-40B4-BE49-F238E27FC236}">
                  <a16:creationId xmlns:a16="http://schemas.microsoft.com/office/drawing/2014/main" id="{79F1FCAB-701C-4CD8-8B20-F3AECDC87B11}"/>
                </a:ext>
              </a:extLst>
            </p:cNvPr>
            <p:cNvSpPr txBox="1"/>
            <p:nvPr/>
          </p:nvSpPr>
          <p:spPr>
            <a:xfrm>
              <a:off x="0" y="747475"/>
              <a:ext cx="3853715" cy="317301"/>
            </a:xfrm>
            <a:prstGeom prst="rect">
              <a:avLst/>
            </a:prstGeom>
          </p:spPr>
          <p:txBody>
            <a:bodyPr lIns="0" tIns="0" rIns="0" bIns="0" rtlCol="0" anchor="t">
              <a:spAutoFit/>
            </a:bodyPr>
            <a:lstStyle/>
            <a:p>
              <a:pPr lvl="0" algn="r">
                <a:lnSpc>
                  <a:spcPts val="3266"/>
                </a:lnSpc>
              </a:pPr>
              <a:r>
                <a:rPr lang="en-US" sz="2300" dirty="0">
                  <a:latin typeface="Aileron Regular"/>
                </a:rPr>
                <a:t>16</a:t>
              </a:r>
              <a:r>
                <a:rPr lang="en-US" sz="2300" baseline="30000" dirty="0">
                  <a:latin typeface="Aileron Regular"/>
                </a:rPr>
                <a:t>th</a:t>
              </a:r>
              <a:r>
                <a:rPr lang="en-US" sz="2300" dirty="0">
                  <a:latin typeface="Aileron Regular"/>
                </a:rPr>
                <a:t> May 2020 – 15</a:t>
              </a:r>
              <a:r>
                <a:rPr lang="en-US" sz="2300" baseline="30000" dirty="0">
                  <a:latin typeface="Aileron Regular"/>
                </a:rPr>
                <a:t>th</a:t>
              </a:r>
              <a:r>
                <a:rPr lang="en-US" sz="2300" dirty="0">
                  <a:latin typeface="Aileron Regular"/>
                </a:rPr>
                <a:t> June 2020</a:t>
              </a:r>
            </a:p>
          </p:txBody>
        </p:sp>
      </p:grpSp>
      <p:grpSp>
        <p:nvGrpSpPr>
          <p:cNvPr id="44" name="Group 13">
            <a:extLst>
              <a:ext uri="{FF2B5EF4-FFF2-40B4-BE49-F238E27FC236}">
                <a16:creationId xmlns:a16="http://schemas.microsoft.com/office/drawing/2014/main" id="{89917BC7-96F5-4D86-8261-FD9B87BEDAEA}"/>
              </a:ext>
            </a:extLst>
          </p:cNvPr>
          <p:cNvGrpSpPr/>
          <p:nvPr/>
        </p:nvGrpSpPr>
        <p:grpSpPr>
          <a:xfrm>
            <a:off x="8928927" y="4477642"/>
            <a:ext cx="6826423" cy="1329901"/>
            <a:chOff x="0" y="-38100"/>
            <a:chExt cx="3853715" cy="1105932"/>
          </a:xfrm>
        </p:grpSpPr>
        <p:sp>
          <p:nvSpPr>
            <p:cNvPr id="45" name="TextBox 14">
              <a:extLst>
                <a:ext uri="{FF2B5EF4-FFF2-40B4-BE49-F238E27FC236}">
                  <a16:creationId xmlns:a16="http://schemas.microsoft.com/office/drawing/2014/main" id="{D6ECC82F-EE10-4FFF-8AF1-A2A91D592DCD}"/>
                </a:ext>
              </a:extLst>
            </p:cNvPr>
            <p:cNvSpPr txBox="1"/>
            <p:nvPr/>
          </p:nvSpPr>
          <p:spPr>
            <a:xfrm>
              <a:off x="0" y="-38100"/>
              <a:ext cx="3853715" cy="831818"/>
            </a:xfrm>
            <a:prstGeom prst="rect">
              <a:avLst/>
            </a:prstGeom>
          </p:spPr>
          <p:txBody>
            <a:bodyPr lIns="0" tIns="0" rIns="0" bIns="0" rtlCol="0" anchor="t">
              <a:spAutoFit/>
            </a:bodyPr>
            <a:lstStyle/>
            <a:p>
              <a:pPr marL="0" lvl="0" indent="0" algn="r">
                <a:lnSpc>
                  <a:spcPts val="3900"/>
                </a:lnSpc>
                <a:spcBef>
                  <a:spcPct val="0"/>
                </a:spcBef>
              </a:pPr>
              <a:r>
                <a:rPr lang="en-US" sz="3000" u="none" spc="-30" dirty="0">
                  <a:latin typeface="HK Grotesk Bold Bold"/>
                </a:rPr>
                <a:t>Gadget will be designed for production after proper feedbacks</a:t>
              </a:r>
            </a:p>
          </p:txBody>
        </p:sp>
        <p:sp>
          <p:nvSpPr>
            <p:cNvPr id="46" name="TextBox 15">
              <a:extLst>
                <a:ext uri="{FF2B5EF4-FFF2-40B4-BE49-F238E27FC236}">
                  <a16:creationId xmlns:a16="http://schemas.microsoft.com/office/drawing/2014/main" id="{143A0FF6-1B71-4F1D-AB8D-9B4AE2B0BDCB}"/>
                </a:ext>
              </a:extLst>
            </p:cNvPr>
            <p:cNvSpPr txBox="1"/>
            <p:nvPr/>
          </p:nvSpPr>
          <p:spPr>
            <a:xfrm>
              <a:off x="0" y="747475"/>
              <a:ext cx="3853715" cy="320357"/>
            </a:xfrm>
            <a:prstGeom prst="rect">
              <a:avLst/>
            </a:prstGeom>
          </p:spPr>
          <p:txBody>
            <a:bodyPr lIns="0" tIns="0" rIns="0" bIns="0" rtlCol="0" anchor="t">
              <a:spAutoFit/>
            </a:bodyPr>
            <a:lstStyle/>
            <a:p>
              <a:pPr lvl="0" algn="r">
                <a:lnSpc>
                  <a:spcPts val="3266"/>
                </a:lnSpc>
              </a:pPr>
              <a:r>
                <a:rPr lang="en-US" sz="2300" dirty="0">
                  <a:latin typeface="Aileron Regular"/>
                </a:rPr>
                <a:t>16</a:t>
              </a:r>
              <a:r>
                <a:rPr lang="en-US" sz="2300" baseline="30000" dirty="0">
                  <a:latin typeface="Aileron Regular"/>
                </a:rPr>
                <a:t>th</a:t>
              </a:r>
              <a:r>
                <a:rPr lang="en-US" sz="2300" dirty="0">
                  <a:latin typeface="Aileron Regular"/>
                </a:rPr>
                <a:t> June 2020 – 15</a:t>
              </a:r>
              <a:r>
                <a:rPr lang="en-US" sz="2300" baseline="30000" dirty="0">
                  <a:latin typeface="Aileron Regular"/>
                </a:rPr>
                <a:t>th</a:t>
              </a:r>
              <a:r>
                <a:rPr lang="en-US" sz="2300" dirty="0">
                  <a:latin typeface="Aileron Regular"/>
                </a:rPr>
                <a:t> July 2020</a:t>
              </a:r>
            </a:p>
          </p:txBody>
        </p:sp>
      </p:grpSp>
      <p:grpSp>
        <p:nvGrpSpPr>
          <p:cNvPr id="47" name="Group 13">
            <a:extLst>
              <a:ext uri="{FF2B5EF4-FFF2-40B4-BE49-F238E27FC236}">
                <a16:creationId xmlns:a16="http://schemas.microsoft.com/office/drawing/2014/main" id="{D0C970DF-0F18-4E61-A627-1F4531A07F20}"/>
              </a:ext>
            </a:extLst>
          </p:cNvPr>
          <p:cNvGrpSpPr/>
          <p:nvPr/>
        </p:nvGrpSpPr>
        <p:grpSpPr>
          <a:xfrm>
            <a:off x="8928927" y="6050628"/>
            <a:ext cx="6814842" cy="974415"/>
            <a:chOff x="0" y="-38100"/>
            <a:chExt cx="3853715" cy="1299220"/>
          </a:xfrm>
        </p:grpSpPr>
        <p:sp>
          <p:nvSpPr>
            <p:cNvPr id="48" name="TextBox 14">
              <a:extLst>
                <a:ext uri="{FF2B5EF4-FFF2-40B4-BE49-F238E27FC236}">
                  <a16:creationId xmlns:a16="http://schemas.microsoft.com/office/drawing/2014/main" id="{C4DDDBD9-BF16-4A79-AF06-458186765B27}"/>
                </a:ext>
              </a:extLst>
            </p:cNvPr>
            <p:cNvSpPr txBox="1"/>
            <p:nvPr/>
          </p:nvSpPr>
          <p:spPr>
            <a:xfrm>
              <a:off x="0" y="-38100"/>
              <a:ext cx="3853715" cy="643253"/>
            </a:xfrm>
            <a:prstGeom prst="rect">
              <a:avLst/>
            </a:prstGeom>
          </p:spPr>
          <p:txBody>
            <a:bodyPr lIns="0" tIns="0" rIns="0" bIns="0" rtlCol="0" anchor="t">
              <a:spAutoFit/>
            </a:bodyPr>
            <a:lstStyle/>
            <a:p>
              <a:pPr marL="0" lvl="0" indent="0" algn="r">
                <a:lnSpc>
                  <a:spcPts val="3900"/>
                </a:lnSpc>
                <a:spcBef>
                  <a:spcPct val="0"/>
                </a:spcBef>
              </a:pPr>
              <a:r>
                <a:rPr lang="en-US" sz="3000" u="none" spc="-30" dirty="0">
                  <a:latin typeface="HK Grotesk Bold Bold"/>
                </a:rPr>
                <a:t>Final Testing of our Product</a:t>
              </a:r>
            </a:p>
          </p:txBody>
        </p:sp>
        <p:sp>
          <p:nvSpPr>
            <p:cNvPr id="49" name="TextBox 15">
              <a:extLst>
                <a:ext uri="{FF2B5EF4-FFF2-40B4-BE49-F238E27FC236}">
                  <a16:creationId xmlns:a16="http://schemas.microsoft.com/office/drawing/2014/main" id="{5A60A35A-7D76-4394-9C4E-8E245AF3BE6F}"/>
                </a:ext>
              </a:extLst>
            </p:cNvPr>
            <p:cNvSpPr txBox="1"/>
            <p:nvPr/>
          </p:nvSpPr>
          <p:spPr>
            <a:xfrm>
              <a:off x="0" y="747475"/>
              <a:ext cx="3853715" cy="513645"/>
            </a:xfrm>
            <a:prstGeom prst="rect">
              <a:avLst/>
            </a:prstGeom>
          </p:spPr>
          <p:txBody>
            <a:bodyPr lIns="0" tIns="0" rIns="0" bIns="0" rtlCol="0" anchor="t">
              <a:spAutoFit/>
            </a:bodyPr>
            <a:lstStyle/>
            <a:p>
              <a:pPr lvl="0" algn="r">
                <a:lnSpc>
                  <a:spcPts val="3266"/>
                </a:lnSpc>
              </a:pPr>
              <a:r>
                <a:rPr lang="en-US" sz="2300" dirty="0">
                  <a:latin typeface="Aileron Regular"/>
                </a:rPr>
                <a:t>16</a:t>
              </a:r>
              <a:r>
                <a:rPr lang="en-US" sz="2300" baseline="30000" dirty="0">
                  <a:latin typeface="Aileron Regular"/>
                </a:rPr>
                <a:t>th</a:t>
              </a:r>
              <a:r>
                <a:rPr lang="en-US" sz="2300" dirty="0">
                  <a:latin typeface="Aileron Regular"/>
                </a:rPr>
                <a:t> July 2020 – 15</a:t>
              </a:r>
              <a:r>
                <a:rPr lang="en-US" sz="2300" baseline="30000" dirty="0">
                  <a:latin typeface="Aileron Regular"/>
                </a:rPr>
                <a:t>th</a:t>
              </a:r>
              <a:r>
                <a:rPr lang="en-US" sz="2300" dirty="0">
                  <a:latin typeface="Aileron Regular"/>
                </a:rPr>
                <a:t> October 2020</a:t>
              </a:r>
            </a:p>
          </p:txBody>
        </p:sp>
      </p:grpSp>
      <p:grpSp>
        <p:nvGrpSpPr>
          <p:cNvPr id="50" name="Group 13">
            <a:extLst>
              <a:ext uri="{FF2B5EF4-FFF2-40B4-BE49-F238E27FC236}">
                <a16:creationId xmlns:a16="http://schemas.microsoft.com/office/drawing/2014/main" id="{2254DA3D-4B60-48E4-9B80-32C378E551F8}"/>
              </a:ext>
            </a:extLst>
          </p:cNvPr>
          <p:cNvGrpSpPr/>
          <p:nvPr/>
        </p:nvGrpSpPr>
        <p:grpSpPr>
          <a:xfrm>
            <a:off x="8501636" y="7285123"/>
            <a:ext cx="7242133" cy="974415"/>
            <a:chOff x="0" y="-38100"/>
            <a:chExt cx="3853715" cy="1299220"/>
          </a:xfrm>
        </p:grpSpPr>
        <p:sp>
          <p:nvSpPr>
            <p:cNvPr id="51" name="TextBox 14">
              <a:extLst>
                <a:ext uri="{FF2B5EF4-FFF2-40B4-BE49-F238E27FC236}">
                  <a16:creationId xmlns:a16="http://schemas.microsoft.com/office/drawing/2014/main" id="{C854AC68-8FF4-4C3F-9287-D4FF7BDCE5E3}"/>
                </a:ext>
              </a:extLst>
            </p:cNvPr>
            <p:cNvSpPr txBox="1"/>
            <p:nvPr/>
          </p:nvSpPr>
          <p:spPr>
            <a:xfrm>
              <a:off x="0" y="-38100"/>
              <a:ext cx="3853715" cy="643253"/>
            </a:xfrm>
            <a:prstGeom prst="rect">
              <a:avLst/>
            </a:prstGeom>
          </p:spPr>
          <p:txBody>
            <a:bodyPr lIns="0" tIns="0" rIns="0" bIns="0" rtlCol="0" anchor="t">
              <a:spAutoFit/>
            </a:bodyPr>
            <a:lstStyle/>
            <a:p>
              <a:pPr marL="0" lvl="0" indent="0" algn="r">
                <a:lnSpc>
                  <a:spcPts val="3900"/>
                </a:lnSpc>
                <a:spcBef>
                  <a:spcPct val="0"/>
                </a:spcBef>
              </a:pPr>
              <a:r>
                <a:rPr lang="en-US" sz="3000" u="none" spc="-30" dirty="0">
                  <a:latin typeface="HK Grotesk Bold Bold"/>
                </a:rPr>
                <a:t>Marketing and Distribution of our Product</a:t>
              </a:r>
            </a:p>
          </p:txBody>
        </p:sp>
        <p:sp>
          <p:nvSpPr>
            <p:cNvPr id="52" name="TextBox 15">
              <a:extLst>
                <a:ext uri="{FF2B5EF4-FFF2-40B4-BE49-F238E27FC236}">
                  <a16:creationId xmlns:a16="http://schemas.microsoft.com/office/drawing/2014/main" id="{FDE07ADD-22AC-41F3-B588-1101F373175A}"/>
                </a:ext>
              </a:extLst>
            </p:cNvPr>
            <p:cNvSpPr txBox="1"/>
            <p:nvPr/>
          </p:nvSpPr>
          <p:spPr>
            <a:xfrm>
              <a:off x="0" y="747475"/>
              <a:ext cx="3853715" cy="513645"/>
            </a:xfrm>
            <a:prstGeom prst="rect">
              <a:avLst/>
            </a:prstGeom>
          </p:spPr>
          <p:txBody>
            <a:bodyPr lIns="0" tIns="0" rIns="0" bIns="0" rtlCol="0" anchor="t">
              <a:spAutoFit/>
            </a:bodyPr>
            <a:lstStyle/>
            <a:p>
              <a:pPr marL="0" lvl="0" indent="0" algn="r">
                <a:lnSpc>
                  <a:spcPts val="3266"/>
                </a:lnSpc>
              </a:pPr>
              <a:r>
                <a:rPr lang="en-US" sz="2300" u="none" dirty="0">
                  <a:latin typeface="Aileron Regular"/>
                </a:rPr>
                <a:t>15</a:t>
              </a:r>
              <a:r>
                <a:rPr lang="en-US" sz="2300" u="none" baseline="30000" dirty="0">
                  <a:latin typeface="Aileron Regular"/>
                </a:rPr>
                <a:t>th</a:t>
              </a:r>
              <a:r>
                <a:rPr lang="en-US" sz="2300" u="none" dirty="0">
                  <a:latin typeface="Aileron Regular"/>
                </a:rPr>
                <a:t> October Onwards……</a:t>
              </a:r>
            </a:p>
          </p:txBody>
        </p:sp>
      </p:grpSp>
      <p:sp>
        <p:nvSpPr>
          <p:cNvPr id="54" name="TextBox 14">
            <a:extLst>
              <a:ext uri="{FF2B5EF4-FFF2-40B4-BE49-F238E27FC236}">
                <a16:creationId xmlns:a16="http://schemas.microsoft.com/office/drawing/2014/main" id="{B9F73F46-E882-4BE0-9716-57A774CFCFAC}"/>
              </a:ext>
            </a:extLst>
          </p:cNvPr>
          <p:cNvSpPr txBox="1"/>
          <p:nvPr/>
        </p:nvSpPr>
        <p:spPr>
          <a:xfrm>
            <a:off x="9144000" y="8488067"/>
            <a:ext cx="8928889" cy="982577"/>
          </a:xfrm>
          <a:prstGeom prst="rect">
            <a:avLst/>
          </a:prstGeom>
        </p:spPr>
        <p:txBody>
          <a:bodyPr wrap="square" lIns="0" tIns="0" rIns="0" bIns="0" rtlCol="0" anchor="t">
            <a:spAutoFit/>
          </a:bodyPr>
          <a:lstStyle/>
          <a:p>
            <a:pPr marL="0" lvl="0" indent="0" algn="ctr">
              <a:lnSpc>
                <a:spcPts val="3900"/>
              </a:lnSpc>
              <a:spcBef>
                <a:spcPct val="0"/>
              </a:spcBef>
            </a:pPr>
            <a:r>
              <a:rPr lang="en-US" sz="3000" u="none" spc="-30" dirty="0">
                <a:solidFill>
                  <a:srgbClr val="F79938"/>
                </a:solidFill>
                <a:latin typeface="HK Grotesk Bold Bold"/>
              </a:rPr>
              <a:t>It’s Time to count on our morals and make this country the best place to live in. No Fear, No Tears.</a:t>
            </a:r>
          </a:p>
        </p:txBody>
      </p:sp>
      <p:grpSp>
        <p:nvGrpSpPr>
          <p:cNvPr id="56" name="Group 20">
            <a:extLst>
              <a:ext uri="{FF2B5EF4-FFF2-40B4-BE49-F238E27FC236}">
                <a16:creationId xmlns:a16="http://schemas.microsoft.com/office/drawing/2014/main" id="{E36B3C44-2CB3-4A32-9D48-7BED922512D7}"/>
              </a:ext>
            </a:extLst>
          </p:cNvPr>
          <p:cNvGrpSpPr>
            <a:grpSpLocks noChangeAspect="1"/>
          </p:cNvGrpSpPr>
          <p:nvPr/>
        </p:nvGrpSpPr>
        <p:grpSpPr>
          <a:xfrm rot="5400000">
            <a:off x="16380690" y="3166051"/>
            <a:ext cx="360027" cy="242071"/>
            <a:chOff x="0" y="0"/>
            <a:chExt cx="1930400" cy="1297940"/>
          </a:xfrm>
          <a:solidFill>
            <a:srgbClr val="F79938"/>
          </a:solidFill>
        </p:grpSpPr>
        <p:sp>
          <p:nvSpPr>
            <p:cNvPr id="57" name="Freeform 21">
              <a:extLst>
                <a:ext uri="{FF2B5EF4-FFF2-40B4-BE49-F238E27FC236}">
                  <a16:creationId xmlns:a16="http://schemas.microsoft.com/office/drawing/2014/main" id="{3499F952-CAA2-45B2-88CD-B17FBD6C62B7}"/>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59" name="Group 20">
            <a:extLst>
              <a:ext uri="{FF2B5EF4-FFF2-40B4-BE49-F238E27FC236}">
                <a16:creationId xmlns:a16="http://schemas.microsoft.com/office/drawing/2014/main" id="{2A27CB43-DB45-4CC5-838F-3A198D4B3FCE}"/>
              </a:ext>
            </a:extLst>
          </p:cNvPr>
          <p:cNvGrpSpPr>
            <a:grpSpLocks noChangeAspect="1"/>
          </p:cNvGrpSpPr>
          <p:nvPr/>
        </p:nvGrpSpPr>
        <p:grpSpPr>
          <a:xfrm rot="5400000">
            <a:off x="16380689" y="4842451"/>
            <a:ext cx="360027" cy="242071"/>
            <a:chOff x="0" y="0"/>
            <a:chExt cx="1930400" cy="1297940"/>
          </a:xfrm>
          <a:solidFill>
            <a:srgbClr val="F79938"/>
          </a:solidFill>
        </p:grpSpPr>
        <p:sp>
          <p:nvSpPr>
            <p:cNvPr id="60" name="Freeform 21">
              <a:extLst>
                <a:ext uri="{FF2B5EF4-FFF2-40B4-BE49-F238E27FC236}">
                  <a16:creationId xmlns:a16="http://schemas.microsoft.com/office/drawing/2014/main" id="{33BE5A02-6D75-4603-93CA-2714AF4E9B6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61" name="Group 20">
            <a:extLst>
              <a:ext uri="{FF2B5EF4-FFF2-40B4-BE49-F238E27FC236}">
                <a16:creationId xmlns:a16="http://schemas.microsoft.com/office/drawing/2014/main" id="{68FE5987-9DD1-49AA-8685-2DED3BECB2EA}"/>
              </a:ext>
            </a:extLst>
          </p:cNvPr>
          <p:cNvGrpSpPr>
            <a:grpSpLocks noChangeAspect="1"/>
          </p:cNvGrpSpPr>
          <p:nvPr/>
        </p:nvGrpSpPr>
        <p:grpSpPr>
          <a:xfrm rot="5400000">
            <a:off x="16391738" y="6518851"/>
            <a:ext cx="360027" cy="242071"/>
            <a:chOff x="0" y="0"/>
            <a:chExt cx="1930400" cy="1297940"/>
          </a:xfrm>
          <a:solidFill>
            <a:srgbClr val="F79938"/>
          </a:solidFill>
        </p:grpSpPr>
        <p:sp>
          <p:nvSpPr>
            <p:cNvPr id="62" name="Freeform 21">
              <a:extLst>
                <a:ext uri="{FF2B5EF4-FFF2-40B4-BE49-F238E27FC236}">
                  <a16:creationId xmlns:a16="http://schemas.microsoft.com/office/drawing/2014/main" id="{1D0F539B-90A7-4291-B3F4-CBCB5E81671D}"/>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grpSp>
        <p:nvGrpSpPr>
          <p:cNvPr id="63" name="Group 20">
            <a:extLst>
              <a:ext uri="{FF2B5EF4-FFF2-40B4-BE49-F238E27FC236}">
                <a16:creationId xmlns:a16="http://schemas.microsoft.com/office/drawing/2014/main" id="{0DC5C3F1-E573-4237-B79A-9D82A8789F37}"/>
              </a:ext>
            </a:extLst>
          </p:cNvPr>
          <p:cNvGrpSpPr>
            <a:grpSpLocks noChangeAspect="1"/>
          </p:cNvGrpSpPr>
          <p:nvPr/>
        </p:nvGrpSpPr>
        <p:grpSpPr>
          <a:xfrm rot="5400000">
            <a:off x="16380688" y="7738051"/>
            <a:ext cx="360027" cy="242071"/>
            <a:chOff x="0" y="0"/>
            <a:chExt cx="1930400" cy="1297940"/>
          </a:xfrm>
          <a:solidFill>
            <a:srgbClr val="F79938"/>
          </a:solidFill>
        </p:grpSpPr>
        <p:sp>
          <p:nvSpPr>
            <p:cNvPr id="64" name="Freeform 21">
              <a:extLst>
                <a:ext uri="{FF2B5EF4-FFF2-40B4-BE49-F238E27FC236}">
                  <a16:creationId xmlns:a16="http://schemas.microsoft.com/office/drawing/2014/main" id="{B78E8A48-2832-47DC-AC87-8BBF9DAFC9A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sp>
      </p:grpSp>
      <p:sp>
        <p:nvSpPr>
          <p:cNvPr id="65" name="TextBox 27">
            <a:extLst>
              <a:ext uri="{FF2B5EF4-FFF2-40B4-BE49-F238E27FC236}">
                <a16:creationId xmlns:a16="http://schemas.microsoft.com/office/drawing/2014/main" id="{2CF3A0E1-B460-4818-A4DB-CC4B566FA4C7}"/>
              </a:ext>
            </a:extLst>
          </p:cNvPr>
          <p:cNvSpPr txBox="1"/>
          <p:nvPr/>
        </p:nvSpPr>
        <p:spPr>
          <a:xfrm>
            <a:off x="1447800" y="464222"/>
            <a:ext cx="4812073" cy="772647"/>
          </a:xfrm>
          <a:prstGeom prst="rect">
            <a:avLst/>
          </a:prstGeom>
        </p:spPr>
        <p:txBody>
          <a:bodyPr wrap="square" lIns="0" tIns="0" rIns="0" bIns="0" rtlCol="0" anchor="t">
            <a:spAutoFit/>
          </a:bodyPr>
          <a:lstStyle/>
          <a:p>
            <a:pPr marL="0" lvl="0" indent="0" algn="ctr">
              <a:lnSpc>
                <a:spcPts val="6500"/>
              </a:lnSpc>
              <a:spcBef>
                <a:spcPct val="0"/>
              </a:spcBef>
            </a:pPr>
            <a:r>
              <a:rPr lang="en-US" sz="4999" u="none" spc="-49" dirty="0">
                <a:solidFill>
                  <a:srgbClr val="F79938"/>
                </a:solidFill>
                <a:latin typeface="Aileron Regular Bold"/>
              </a:rPr>
              <a:t>Timing</a:t>
            </a:r>
          </a:p>
        </p:txBody>
      </p:sp>
      <p:sp>
        <p:nvSpPr>
          <p:cNvPr id="66" name="TextBox 27">
            <a:extLst>
              <a:ext uri="{FF2B5EF4-FFF2-40B4-BE49-F238E27FC236}">
                <a16:creationId xmlns:a16="http://schemas.microsoft.com/office/drawing/2014/main" id="{8D6D47C7-1C29-4D29-88FF-B2F499DEA53C}"/>
              </a:ext>
            </a:extLst>
          </p:cNvPr>
          <p:cNvSpPr txBox="1"/>
          <p:nvPr/>
        </p:nvSpPr>
        <p:spPr>
          <a:xfrm>
            <a:off x="1058285" y="4833435"/>
            <a:ext cx="5591101" cy="1606209"/>
          </a:xfrm>
          <a:prstGeom prst="rect">
            <a:avLst/>
          </a:prstGeom>
        </p:spPr>
        <p:txBody>
          <a:bodyPr wrap="square" lIns="0" tIns="0" rIns="0" bIns="0" rtlCol="0" anchor="t">
            <a:spAutoFit/>
          </a:bodyPr>
          <a:lstStyle/>
          <a:p>
            <a:pPr lvl="0" algn="ctr">
              <a:lnSpc>
                <a:spcPts val="6500"/>
              </a:lnSpc>
              <a:spcBef>
                <a:spcPct val="0"/>
              </a:spcBef>
            </a:pPr>
            <a:r>
              <a:rPr lang="en-US" sz="4999" spc="-49" dirty="0">
                <a:solidFill>
                  <a:srgbClr val="F79938"/>
                </a:solidFill>
                <a:latin typeface="Aileron Regular Bold"/>
              </a:rPr>
              <a:t>Current Stage of Development</a:t>
            </a:r>
          </a:p>
        </p:txBody>
      </p:sp>
      <p:sp>
        <p:nvSpPr>
          <p:cNvPr id="68" name="TextBox 15">
            <a:extLst>
              <a:ext uri="{FF2B5EF4-FFF2-40B4-BE49-F238E27FC236}">
                <a16:creationId xmlns:a16="http://schemas.microsoft.com/office/drawing/2014/main" id="{44A4E637-6B07-44B1-B4FF-D7C570CAF4B5}"/>
              </a:ext>
            </a:extLst>
          </p:cNvPr>
          <p:cNvSpPr txBox="1"/>
          <p:nvPr/>
        </p:nvSpPr>
        <p:spPr>
          <a:xfrm>
            <a:off x="272930" y="1327809"/>
            <a:ext cx="7471043" cy="3346878"/>
          </a:xfrm>
          <a:prstGeom prst="rect">
            <a:avLst/>
          </a:prstGeom>
        </p:spPr>
        <p:txBody>
          <a:bodyPr wrap="square" lIns="0" tIns="0" rIns="0" bIns="0" rtlCol="0" anchor="t">
            <a:spAutoFit/>
          </a:bodyPr>
          <a:lstStyle/>
          <a:p>
            <a:pPr algn="ctr">
              <a:lnSpc>
                <a:spcPts val="3266"/>
              </a:lnSpc>
            </a:pPr>
            <a:r>
              <a:rPr lang="en-US" sz="2300" dirty="0">
                <a:latin typeface="Aileron Regular"/>
              </a:rPr>
              <a:t>We need to </a:t>
            </a:r>
            <a:r>
              <a:rPr lang="en-US" sz="2300" b="1" dirty="0">
                <a:latin typeface="Aileron Regular"/>
              </a:rPr>
              <a:t>enter as soon as possible</a:t>
            </a:r>
            <a:r>
              <a:rPr lang="en-US" sz="2300" dirty="0">
                <a:latin typeface="Aileron Regular"/>
              </a:rPr>
              <a:t>. This cancer needs to be eradicated from the society as soon as possible.</a:t>
            </a:r>
          </a:p>
          <a:p>
            <a:pPr algn="ctr">
              <a:lnSpc>
                <a:spcPts val="3266"/>
              </a:lnSpc>
            </a:pPr>
            <a:endParaRPr lang="en-US" sz="2300" dirty="0">
              <a:latin typeface="Aileron Regular"/>
            </a:endParaRPr>
          </a:p>
          <a:p>
            <a:pPr marL="0" lvl="0" indent="0" algn="ctr">
              <a:lnSpc>
                <a:spcPts val="3266"/>
              </a:lnSpc>
            </a:pPr>
            <a:r>
              <a:rPr lang="en-US" sz="2300" u="none" dirty="0">
                <a:latin typeface="Aileron Regular"/>
              </a:rPr>
              <a:t>No one has ever made this </a:t>
            </a:r>
            <a:r>
              <a:rPr lang="en-US" sz="2300" b="1" u="none" dirty="0">
                <a:latin typeface="Aileron Regular"/>
              </a:rPr>
              <a:t>efficient technology </a:t>
            </a:r>
            <a:r>
              <a:rPr lang="en-US" sz="2300" u="none" dirty="0">
                <a:latin typeface="Aileron Regular"/>
              </a:rPr>
              <a:t>and with this number of features to provide safety. We are not here just to catch attacker, we are here to </a:t>
            </a:r>
            <a:r>
              <a:rPr lang="en-US" sz="2300" b="1" u="none" dirty="0">
                <a:latin typeface="Aileron Regular"/>
              </a:rPr>
              <a:t>defend the mishap </a:t>
            </a:r>
            <a:r>
              <a:rPr lang="en-US" sz="2300" u="none" dirty="0">
                <a:latin typeface="Aileron Regular"/>
              </a:rPr>
              <a:t>and catch the thinker of performing this. We need to </a:t>
            </a:r>
            <a:r>
              <a:rPr lang="en-US" sz="2300" b="1" u="none" dirty="0">
                <a:latin typeface="Aileron Regular"/>
              </a:rPr>
              <a:t>vanish this from our society</a:t>
            </a:r>
          </a:p>
        </p:txBody>
      </p:sp>
      <p:sp>
        <p:nvSpPr>
          <p:cNvPr id="69" name="TextBox 15">
            <a:extLst>
              <a:ext uri="{FF2B5EF4-FFF2-40B4-BE49-F238E27FC236}">
                <a16:creationId xmlns:a16="http://schemas.microsoft.com/office/drawing/2014/main" id="{D0D290CF-2702-45D6-8DE4-505693B38780}"/>
              </a:ext>
            </a:extLst>
          </p:cNvPr>
          <p:cNvSpPr txBox="1"/>
          <p:nvPr/>
        </p:nvSpPr>
        <p:spPr>
          <a:xfrm>
            <a:off x="538006" y="6593383"/>
            <a:ext cx="6940890" cy="3650808"/>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300" u="none" dirty="0">
                <a:latin typeface="Aileron Regular"/>
              </a:rPr>
              <a:t>Mobile Application </a:t>
            </a:r>
            <a:r>
              <a:rPr lang="en-US" sz="2300" dirty="0">
                <a:latin typeface="Aileron Regular"/>
              </a:rPr>
              <a:t>UI is completed</a:t>
            </a:r>
          </a:p>
          <a:p>
            <a:pPr marL="342900" indent="-342900">
              <a:lnSpc>
                <a:spcPct val="150000"/>
              </a:lnSpc>
              <a:buFont typeface="Arial" panose="020B0604020202020204" pitchFamily="34" charset="0"/>
              <a:buChar char="•"/>
            </a:pPr>
            <a:r>
              <a:rPr lang="en-US" sz="2300" dirty="0">
                <a:latin typeface="Aileron Regular"/>
              </a:rPr>
              <a:t>Working over video clips streaming.</a:t>
            </a:r>
          </a:p>
          <a:p>
            <a:pPr marL="342900" indent="-342900">
              <a:lnSpc>
                <a:spcPct val="150000"/>
              </a:lnSpc>
              <a:buFont typeface="Arial" panose="020B0604020202020204" pitchFamily="34" charset="0"/>
              <a:buChar char="•"/>
            </a:pPr>
            <a:r>
              <a:rPr lang="en-US" sz="2300" u="none" dirty="0">
                <a:latin typeface="Aileron Regular"/>
              </a:rPr>
              <a:t>Database is almost ready. (Just Need Finishing)</a:t>
            </a:r>
          </a:p>
          <a:p>
            <a:pPr marL="342900" indent="-342900">
              <a:lnSpc>
                <a:spcPct val="150000"/>
              </a:lnSpc>
              <a:buFont typeface="Arial" panose="020B0604020202020204" pitchFamily="34" charset="0"/>
              <a:buChar char="•"/>
            </a:pPr>
            <a:r>
              <a:rPr lang="en-US" sz="2300" dirty="0">
                <a:latin typeface="Aileron Regular"/>
              </a:rPr>
              <a:t>Web Portal UI is designed and working over backend.</a:t>
            </a:r>
          </a:p>
          <a:p>
            <a:pPr marL="342900" indent="-342900">
              <a:lnSpc>
                <a:spcPct val="150000"/>
              </a:lnSpc>
              <a:buFont typeface="Arial" panose="020B0604020202020204" pitchFamily="34" charset="0"/>
              <a:buChar char="•"/>
            </a:pPr>
            <a:r>
              <a:rPr lang="en-US" sz="2300" dirty="0">
                <a:latin typeface="Aileron Regular"/>
              </a:rPr>
              <a:t>Prototype of Hardware is completed.</a:t>
            </a:r>
          </a:p>
          <a:p>
            <a:pPr marL="342900" indent="-342900">
              <a:lnSpc>
                <a:spcPct val="150000"/>
              </a:lnSpc>
              <a:buFont typeface="Arial" panose="020B0604020202020204" pitchFamily="34" charset="0"/>
              <a:buChar char="•"/>
            </a:pPr>
            <a:endParaRPr lang="en-US" sz="2300" u="none" dirty="0">
              <a:latin typeface="Aileron Regular"/>
            </a:endParaRPr>
          </a:p>
        </p:txBody>
      </p:sp>
      <p:pic>
        <p:nvPicPr>
          <p:cNvPr id="53" name="Picture 52">
            <a:extLst>
              <a:ext uri="{FF2B5EF4-FFF2-40B4-BE49-F238E27FC236}">
                <a16:creationId xmlns:a16="http://schemas.microsoft.com/office/drawing/2014/main" id="{BBC4D777-121C-4E9B-9D4A-E808FC0C1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864" y="172667"/>
            <a:ext cx="1325480" cy="879450"/>
          </a:xfrm>
          <a:prstGeom prst="rect">
            <a:avLst/>
          </a:prstGeom>
        </p:spPr>
      </p:pic>
      <p:pic>
        <p:nvPicPr>
          <p:cNvPr id="55" name="Picture 54">
            <a:extLst>
              <a:ext uri="{FF2B5EF4-FFF2-40B4-BE49-F238E27FC236}">
                <a16:creationId xmlns:a16="http://schemas.microsoft.com/office/drawing/2014/main" id="{641AC2D9-8667-4F7A-9A45-07117E03EF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5812" y="9380921"/>
            <a:ext cx="562463" cy="879449"/>
          </a:xfrm>
          <a:prstGeom prst="rect">
            <a:avLst/>
          </a:prstGeom>
        </p:spPr>
      </p:pic>
    </p:spTree>
    <p:extLst>
      <p:ext uri="{BB962C8B-B14F-4D97-AF65-F5344CB8AC3E}">
        <p14:creationId xmlns:p14="http://schemas.microsoft.com/office/powerpoint/2010/main" val="11974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1561</Words>
  <Application>Microsoft Office PowerPoint</Application>
  <PresentationFormat>Custom</PresentationFormat>
  <Paragraphs>165</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Wingdings</vt:lpstr>
      <vt:lpstr>HK Grotesk Bold Bold</vt:lpstr>
      <vt:lpstr>Calibri</vt:lpstr>
      <vt:lpstr>Aileron Regular</vt:lpstr>
      <vt:lpstr>Roboto</vt:lpstr>
      <vt:lpstr>Aileron Regular Bold</vt:lpstr>
      <vt:lpstr>Aileron Heavy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Utkrisht Agrawal</dc:creator>
  <cp:lastModifiedBy>Utkrisht Agrawal</cp:lastModifiedBy>
  <cp:revision>118</cp:revision>
  <dcterms:created xsi:type="dcterms:W3CDTF">2006-08-16T00:00:00Z</dcterms:created>
  <dcterms:modified xsi:type="dcterms:W3CDTF">2020-03-22T07:46:12Z</dcterms:modified>
  <dc:identifier>DAD1JGjKF9c</dc:identifier>
</cp:coreProperties>
</file>